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Palanquin Dark"/>
      <p:regular r:id="rId49"/>
      <p:bold r:id="rId50"/>
    </p:embeddedFont>
    <p:embeddedFont>
      <p:font typeface="Kulim Park"/>
      <p:regular r:id="rId51"/>
      <p:bold r:id="rId52"/>
      <p:italic r:id="rId53"/>
      <p:boldItalic r:id="rId54"/>
    </p:embeddedFont>
    <p:embeddedFont>
      <p:font typeface="Livvic Medium"/>
      <p:regular r:id="rId55"/>
      <p:bold r:id="rId56"/>
      <p:italic r:id="rId57"/>
      <p:boldItalic r:id="rId58"/>
    </p:embeddedFont>
    <p:embeddedFont>
      <p:font typeface="Raleway Black"/>
      <p:bold r:id="rId59"/>
      <p:boldItalic r:id="rId60"/>
    </p:embeddedFont>
    <p:embeddedFont>
      <p:font typeface="Cabin Medium"/>
      <p:regular r:id="rId61"/>
      <p:bold r:id="rId62"/>
      <p:italic r:id="rId63"/>
      <p:boldItalic r:id="rId64"/>
    </p:embeddedFont>
    <p:embeddedFont>
      <p:font typeface="Cabin SemiBold"/>
      <p:regular r:id="rId65"/>
      <p:bold r:id="rId66"/>
      <p:italic r:id="rId67"/>
      <p:boldItalic r:id="rId68"/>
    </p:embeddedFont>
    <p:embeddedFont>
      <p:font typeface="Cabin"/>
      <p:regular r:id="rId69"/>
      <p:bold r:id="rId70"/>
      <p:italic r:id="rId71"/>
      <p:boldItalic r:id="rId72"/>
    </p:embeddedFont>
    <p:embeddedFont>
      <p:font typeface="Open Sans SemiBold"/>
      <p:regular r:id="rId73"/>
      <p:bold r:id="rId74"/>
      <p:italic r:id="rId75"/>
      <p:boldItalic r:id="rId76"/>
    </p:embeddedFont>
    <p:embeddedFont>
      <p:font typeface="Livvic"/>
      <p:regular r:id="rId77"/>
      <p:bold r:id="rId78"/>
      <p:italic r:id="rId79"/>
      <p:boldItalic r:id="rId80"/>
    </p:embeddedFont>
    <p:embeddedFont>
      <p:font typeface="Merriweather"/>
      <p:regular r:id="rId81"/>
      <p:bold r:id="rId82"/>
      <p:italic r:id="rId83"/>
      <p:boldItalic r:id="rId84"/>
    </p:embeddedFont>
    <p:embeddedFont>
      <p:font typeface="Livvic SemiBold"/>
      <p:regular r:id="rId85"/>
      <p:bold r:id="rId86"/>
      <p:italic r:id="rId87"/>
      <p:boldItalic r:id="rId88"/>
    </p:embeddedFont>
    <p:embeddedFont>
      <p:font typeface="Open Sans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F8286B-B796-4C1C-BBA2-90FF49BE07B5}">
  <a:tblStyle styleId="{C2F8286B-B796-4C1C-BBA2-90FF49BE07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Merriweather-boldItalic.fntdata"/><Relationship Id="rId83" Type="http://schemas.openxmlformats.org/officeDocument/2006/relationships/font" Target="fonts/Merriweather-italic.fntdata"/><Relationship Id="rId42" Type="http://schemas.openxmlformats.org/officeDocument/2006/relationships/slide" Target="slides/slide36.xml"/><Relationship Id="rId86" Type="http://schemas.openxmlformats.org/officeDocument/2006/relationships/font" Target="fonts/LivvicSemiBold-bold.fntdata"/><Relationship Id="rId41" Type="http://schemas.openxmlformats.org/officeDocument/2006/relationships/slide" Target="slides/slide35.xml"/><Relationship Id="rId85" Type="http://schemas.openxmlformats.org/officeDocument/2006/relationships/font" Target="fonts/LivvicSemiBold-regular.fntdata"/><Relationship Id="rId44" Type="http://schemas.openxmlformats.org/officeDocument/2006/relationships/slide" Target="slides/slide38.xml"/><Relationship Id="rId88" Type="http://schemas.openxmlformats.org/officeDocument/2006/relationships/font" Target="fonts/LivvicSemiBold-boldItalic.fntdata"/><Relationship Id="rId43" Type="http://schemas.openxmlformats.org/officeDocument/2006/relationships/slide" Target="slides/slide37.xml"/><Relationship Id="rId87" Type="http://schemas.openxmlformats.org/officeDocument/2006/relationships/font" Target="fonts/LivvicSemiBold-italic.fntdata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89" Type="http://schemas.openxmlformats.org/officeDocument/2006/relationships/font" Target="fonts/OpenSans-regular.fntdata"/><Relationship Id="rId80" Type="http://schemas.openxmlformats.org/officeDocument/2006/relationships/font" Target="fonts/Livvic-boldItalic.fntdata"/><Relationship Id="rId82" Type="http://schemas.openxmlformats.org/officeDocument/2006/relationships/font" Target="fonts/Merriweather-bold.fntdata"/><Relationship Id="rId81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PalanquinDark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OpenSansSemiBold-regular.fntdata"/><Relationship Id="rId72" Type="http://schemas.openxmlformats.org/officeDocument/2006/relationships/font" Target="fonts/Cabin-boldItalic.fntdata"/><Relationship Id="rId31" Type="http://schemas.openxmlformats.org/officeDocument/2006/relationships/slide" Target="slides/slide25.xml"/><Relationship Id="rId75" Type="http://schemas.openxmlformats.org/officeDocument/2006/relationships/font" Target="fonts/OpenSansSemiBold-italic.fntdata"/><Relationship Id="rId30" Type="http://schemas.openxmlformats.org/officeDocument/2006/relationships/slide" Target="slides/slide24.xml"/><Relationship Id="rId74" Type="http://schemas.openxmlformats.org/officeDocument/2006/relationships/font" Target="fonts/OpenSansSemiBold-bold.fntdata"/><Relationship Id="rId33" Type="http://schemas.openxmlformats.org/officeDocument/2006/relationships/slide" Target="slides/slide27.xml"/><Relationship Id="rId77" Type="http://schemas.openxmlformats.org/officeDocument/2006/relationships/font" Target="fonts/Livvic-regular.fntdata"/><Relationship Id="rId32" Type="http://schemas.openxmlformats.org/officeDocument/2006/relationships/slide" Target="slides/slide26.xml"/><Relationship Id="rId76" Type="http://schemas.openxmlformats.org/officeDocument/2006/relationships/font" Target="fonts/OpenSansSemiBold-boldItalic.fntdata"/><Relationship Id="rId35" Type="http://schemas.openxmlformats.org/officeDocument/2006/relationships/slide" Target="slides/slide29.xml"/><Relationship Id="rId79" Type="http://schemas.openxmlformats.org/officeDocument/2006/relationships/font" Target="fonts/Livvic-italic.fntdata"/><Relationship Id="rId34" Type="http://schemas.openxmlformats.org/officeDocument/2006/relationships/slide" Target="slides/slide28.xml"/><Relationship Id="rId78" Type="http://schemas.openxmlformats.org/officeDocument/2006/relationships/font" Target="fonts/Livvic-bold.fntdata"/><Relationship Id="rId71" Type="http://schemas.openxmlformats.org/officeDocument/2006/relationships/font" Target="fonts/Cabin-italic.fntdata"/><Relationship Id="rId70" Type="http://schemas.openxmlformats.org/officeDocument/2006/relationships/font" Target="fonts/Cabin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abinMedium-bold.fntdata"/><Relationship Id="rId61" Type="http://schemas.openxmlformats.org/officeDocument/2006/relationships/font" Target="fonts/CabinMedium-regular.fntdata"/><Relationship Id="rId20" Type="http://schemas.openxmlformats.org/officeDocument/2006/relationships/slide" Target="slides/slide14.xml"/><Relationship Id="rId64" Type="http://schemas.openxmlformats.org/officeDocument/2006/relationships/font" Target="fonts/CabinMedium-boldItalic.fntdata"/><Relationship Id="rId63" Type="http://schemas.openxmlformats.org/officeDocument/2006/relationships/font" Target="fonts/CabinMedium-italic.fntdata"/><Relationship Id="rId22" Type="http://schemas.openxmlformats.org/officeDocument/2006/relationships/slide" Target="slides/slide16.xml"/><Relationship Id="rId66" Type="http://schemas.openxmlformats.org/officeDocument/2006/relationships/font" Target="fonts/CabinSemiBold-bold.fntdata"/><Relationship Id="rId21" Type="http://schemas.openxmlformats.org/officeDocument/2006/relationships/slide" Target="slides/slide15.xml"/><Relationship Id="rId65" Type="http://schemas.openxmlformats.org/officeDocument/2006/relationships/font" Target="fonts/CabinSemiBold-regular.fntdata"/><Relationship Id="rId24" Type="http://schemas.openxmlformats.org/officeDocument/2006/relationships/slide" Target="slides/slide18.xml"/><Relationship Id="rId68" Type="http://schemas.openxmlformats.org/officeDocument/2006/relationships/font" Target="fonts/CabinSemiBold-boldItalic.fntdata"/><Relationship Id="rId23" Type="http://schemas.openxmlformats.org/officeDocument/2006/relationships/slide" Target="slides/slide17.xml"/><Relationship Id="rId67" Type="http://schemas.openxmlformats.org/officeDocument/2006/relationships/font" Target="fonts/CabinSemiBold-italic.fntdata"/><Relationship Id="rId60" Type="http://schemas.openxmlformats.org/officeDocument/2006/relationships/font" Target="fonts/RalewayBlack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abin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KulimPark-regular.fntdata"/><Relationship Id="rId50" Type="http://schemas.openxmlformats.org/officeDocument/2006/relationships/font" Target="fonts/PalanquinDark-bold.fntdata"/><Relationship Id="rId53" Type="http://schemas.openxmlformats.org/officeDocument/2006/relationships/font" Target="fonts/KulimPark-italic.fntdata"/><Relationship Id="rId52" Type="http://schemas.openxmlformats.org/officeDocument/2006/relationships/font" Target="fonts/KulimPark-bold.fntdata"/><Relationship Id="rId11" Type="http://schemas.openxmlformats.org/officeDocument/2006/relationships/slide" Target="slides/slide5.xml"/><Relationship Id="rId55" Type="http://schemas.openxmlformats.org/officeDocument/2006/relationships/font" Target="fonts/LivvicMedium-regular.fntdata"/><Relationship Id="rId10" Type="http://schemas.openxmlformats.org/officeDocument/2006/relationships/slide" Target="slides/slide4.xml"/><Relationship Id="rId54" Type="http://schemas.openxmlformats.org/officeDocument/2006/relationships/font" Target="fonts/KulimPark-boldItalic.fntdata"/><Relationship Id="rId13" Type="http://schemas.openxmlformats.org/officeDocument/2006/relationships/slide" Target="slides/slide7.xml"/><Relationship Id="rId57" Type="http://schemas.openxmlformats.org/officeDocument/2006/relationships/font" Target="fonts/LivvicMedium-italic.fntdata"/><Relationship Id="rId12" Type="http://schemas.openxmlformats.org/officeDocument/2006/relationships/slide" Target="slides/slide6.xml"/><Relationship Id="rId56" Type="http://schemas.openxmlformats.org/officeDocument/2006/relationships/font" Target="fonts/LivvicMedium-bold.fntdata"/><Relationship Id="rId91" Type="http://schemas.openxmlformats.org/officeDocument/2006/relationships/font" Target="fonts/OpenSans-italic.fntdata"/><Relationship Id="rId90" Type="http://schemas.openxmlformats.org/officeDocument/2006/relationships/font" Target="fonts/OpenSans-bold.fntdata"/><Relationship Id="rId92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59" Type="http://schemas.openxmlformats.org/officeDocument/2006/relationships/font" Target="fonts/RalewayBlack-bold.fntdata"/><Relationship Id="rId14" Type="http://schemas.openxmlformats.org/officeDocument/2006/relationships/slide" Target="slides/slide8.xml"/><Relationship Id="rId58" Type="http://schemas.openxmlformats.org/officeDocument/2006/relationships/font" Target="fonts/Livvic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861f90c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861f90c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861f90c8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861f90c8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861f90c8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861f90c8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d861f90c8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d861f90c8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5d1c7d3d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5d1c7d3d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d861f90c8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d861f90c8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d861f90c89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d861f90c89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005d698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005d698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d861f90c89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d861f90c89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d861f90c89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d861f90c8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922727c8f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d922727c8f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5d1c7d3d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5d1c7d3d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922727c8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922727c8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d922727c8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d922727c8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d922727c8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d922727c8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d922727c8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d922727c8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d922727c8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d922727c8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922727c8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d922727c8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d922727c8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d922727c8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d922727c8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d922727c8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d922727c8f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d922727c8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d861f90c8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d861f90c8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f5d1c7d3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f5d1c7d3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d922727c8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d922727c8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d922727c8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d922727c8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d922727c8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d922727c8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d922727c8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d922727c8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f8cb950f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f8cb950f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f5d1c7d3d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f5d1c7d3d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d922727c8f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d922727c8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fa6df4ae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fa6df4ae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861f90c8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861f90c8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861f90c8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d861f90c8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861f90c8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861f90c8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861f90c8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861f90c8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005d698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005d698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861f90c8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d861f90c8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9801083">
            <a:off x="-2203581" y="-301080"/>
            <a:ext cx="5186694" cy="3745340"/>
          </a:xfrm>
          <a:custGeom>
            <a:rect b="b" l="l" r="r" t="t"/>
            <a:pathLst>
              <a:path extrusionOk="0" h="59838" w="82866">
                <a:moveTo>
                  <a:pt x="51210" y="1"/>
                </a:moveTo>
                <a:cubicBezTo>
                  <a:pt x="48271" y="1"/>
                  <a:pt x="45233" y="1001"/>
                  <a:pt x="40973" y="3222"/>
                </a:cubicBezTo>
                <a:cubicBezTo>
                  <a:pt x="32268" y="7742"/>
                  <a:pt x="33816" y="15945"/>
                  <a:pt x="20466" y="21134"/>
                </a:cubicBezTo>
                <a:cubicBezTo>
                  <a:pt x="17327" y="22390"/>
                  <a:pt x="14439" y="24106"/>
                  <a:pt x="11886" y="26282"/>
                </a:cubicBezTo>
                <a:cubicBezTo>
                  <a:pt x="6697" y="30551"/>
                  <a:pt x="2846" y="36243"/>
                  <a:pt x="796" y="42604"/>
                </a:cubicBezTo>
                <a:cubicBezTo>
                  <a:pt x="628" y="43023"/>
                  <a:pt x="670" y="43441"/>
                  <a:pt x="879" y="43776"/>
                </a:cubicBezTo>
                <a:cubicBezTo>
                  <a:pt x="0" y="48087"/>
                  <a:pt x="754" y="52481"/>
                  <a:pt x="4395" y="55704"/>
                </a:cubicBezTo>
                <a:cubicBezTo>
                  <a:pt x="7730" y="58655"/>
                  <a:pt x="12065" y="59838"/>
                  <a:pt x="16415" y="59838"/>
                </a:cubicBezTo>
                <a:cubicBezTo>
                  <a:pt x="18233" y="59838"/>
                  <a:pt x="20053" y="59631"/>
                  <a:pt x="21805" y="59261"/>
                </a:cubicBezTo>
                <a:cubicBezTo>
                  <a:pt x="29171" y="57671"/>
                  <a:pt x="35490" y="53109"/>
                  <a:pt x="41684" y="49007"/>
                </a:cubicBezTo>
                <a:cubicBezTo>
                  <a:pt x="47878" y="44948"/>
                  <a:pt x="54323" y="41139"/>
                  <a:pt x="59973" y="36368"/>
                </a:cubicBezTo>
                <a:cubicBezTo>
                  <a:pt x="67465" y="30091"/>
                  <a:pt x="82866" y="13350"/>
                  <a:pt x="67925" y="6193"/>
                </a:cubicBezTo>
                <a:cubicBezTo>
                  <a:pt x="59938" y="2326"/>
                  <a:pt x="55691" y="1"/>
                  <a:pt x="51210" y="1"/>
                </a:cubicBezTo>
                <a:close/>
              </a:path>
            </a:pathLst>
          </a:custGeom>
          <a:solidFill>
            <a:srgbClr val="F8D6C0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10800000">
            <a:off x="4221785" y="-1232155"/>
            <a:ext cx="4512818" cy="3732581"/>
          </a:xfrm>
          <a:custGeom>
            <a:rect b="b" l="l" r="r" t="t"/>
            <a:pathLst>
              <a:path extrusionOk="0" h="42268" w="51102">
                <a:moveTo>
                  <a:pt x="40229" y="1"/>
                </a:moveTo>
                <a:cubicBezTo>
                  <a:pt x="33182" y="1"/>
                  <a:pt x="26838" y="6532"/>
                  <a:pt x="22600" y="11845"/>
                </a:cubicBezTo>
                <a:cubicBezTo>
                  <a:pt x="20968" y="13938"/>
                  <a:pt x="19210" y="15905"/>
                  <a:pt x="17327" y="17746"/>
                </a:cubicBezTo>
                <a:cubicBezTo>
                  <a:pt x="15235" y="19713"/>
                  <a:pt x="12765" y="21178"/>
                  <a:pt x="10380" y="22768"/>
                </a:cubicBezTo>
                <a:cubicBezTo>
                  <a:pt x="6488" y="25363"/>
                  <a:pt x="2093" y="28586"/>
                  <a:pt x="963" y="33357"/>
                </a:cubicBezTo>
                <a:cubicBezTo>
                  <a:pt x="1" y="37416"/>
                  <a:pt x="2261" y="41643"/>
                  <a:pt x="6530" y="42187"/>
                </a:cubicBezTo>
                <a:cubicBezTo>
                  <a:pt x="6947" y="42242"/>
                  <a:pt x="7362" y="42268"/>
                  <a:pt x="7777" y="42268"/>
                </a:cubicBezTo>
                <a:cubicBezTo>
                  <a:pt x="12101" y="42268"/>
                  <a:pt x="16255" y="39459"/>
                  <a:pt x="19922" y="37626"/>
                </a:cubicBezTo>
                <a:cubicBezTo>
                  <a:pt x="22433" y="36328"/>
                  <a:pt x="24944" y="35407"/>
                  <a:pt x="27790" y="35282"/>
                </a:cubicBezTo>
                <a:cubicBezTo>
                  <a:pt x="30510" y="35156"/>
                  <a:pt x="33272" y="35449"/>
                  <a:pt x="35909" y="34570"/>
                </a:cubicBezTo>
                <a:cubicBezTo>
                  <a:pt x="39969" y="33273"/>
                  <a:pt x="43066" y="30176"/>
                  <a:pt x="45409" y="26744"/>
                </a:cubicBezTo>
                <a:cubicBezTo>
                  <a:pt x="48339" y="22350"/>
                  <a:pt x="51101" y="16658"/>
                  <a:pt x="51101" y="11301"/>
                </a:cubicBezTo>
                <a:cubicBezTo>
                  <a:pt x="51101" y="7869"/>
                  <a:pt x="49594" y="4437"/>
                  <a:pt x="46958" y="2429"/>
                </a:cubicBezTo>
                <a:cubicBezTo>
                  <a:pt x="46832" y="2136"/>
                  <a:pt x="46623" y="1926"/>
                  <a:pt x="46372" y="1759"/>
                </a:cubicBezTo>
                <a:cubicBezTo>
                  <a:pt x="44289" y="528"/>
                  <a:pt x="42231" y="1"/>
                  <a:pt x="40229" y="1"/>
                </a:cubicBezTo>
                <a:close/>
              </a:path>
            </a:pathLst>
          </a:custGeom>
          <a:solidFill>
            <a:srgbClr val="87725D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443345">
            <a:off x="3777765" y="67687"/>
            <a:ext cx="6807804" cy="5407863"/>
          </a:xfrm>
          <a:custGeom>
            <a:rect b="b" l="l" r="r" t="t"/>
            <a:pathLst>
              <a:path extrusionOk="0" h="43651" w="54951">
                <a:moveTo>
                  <a:pt x="41232" y="0"/>
                </a:moveTo>
                <a:cubicBezTo>
                  <a:pt x="38979" y="0"/>
                  <a:pt x="36690" y="517"/>
                  <a:pt x="34527" y="1443"/>
                </a:cubicBezTo>
                <a:cubicBezTo>
                  <a:pt x="32058" y="2573"/>
                  <a:pt x="29756" y="4038"/>
                  <a:pt x="27748" y="5796"/>
                </a:cubicBezTo>
                <a:cubicBezTo>
                  <a:pt x="25069" y="8098"/>
                  <a:pt x="22935" y="10985"/>
                  <a:pt x="20005" y="12952"/>
                </a:cubicBezTo>
                <a:cubicBezTo>
                  <a:pt x="15318" y="16133"/>
                  <a:pt x="9333" y="16803"/>
                  <a:pt x="4939" y="20528"/>
                </a:cubicBezTo>
                <a:cubicBezTo>
                  <a:pt x="1298" y="23583"/>
                  <a:pt x="0" y="28647"/>
                  <a:pt x="1758" y="33041"/>
                </a:cubicBezTo>
                <a:cubicBezTo>
                  <a:pt x="1800" y="34004"/>
                  <a:pt x="2009" y="34924"/>
                  <a:pt x="2260" y="35803"/>
                </a:cubicBezTo>
                <a:cubicBezTo>
                  <a:pt x="3767" y="40574"/>
                  <a:pt x="8078" y="43211"/>
                  <a:pt x="12890" y="43588"/>
                </a:cubicBezTo>
                <a:cubicBezTo>
                  <a:pt x="13416" y="43631"/>
                  <a:pt x="13943" y="43651"/>
                  <a:pt x="14471" y="43651"/>
                </a:cubicBezTo>
                <a:cubicBezTo>
                  <a:pt x="19617" y="43651"/>
                  <a:pt x="24837" y="41715"/>
                  <a:pt x="29505" y="39779"/>
                </a:cubicBezTo>
                <a:cubicBezTo>
                  <a:pt x="34569" y="37687"/>
                  <a:pt x="39591" y="35008"/>
                  <a:pt x="43191" y="30781"/>
                </a:cubicBezTo>
                <a:cubicBezTo>
                  <a:pt x="44865" y="28730"/>
                  <a:pt x="46246" y="26470"/>
                  <a:pt x="47334" y="24085"/>
                </a:cubicBezTo>
                <a:cubicBezTo>
                  <a:pt x="48799" y="21155"/>
                  <a:pt x="51017" y="18686"/>
                  <a:pt x="52524" y="15757"/>
                </a:cubicBezTo>
                <a:cubicBezTo>
                  <a:pt x="54951" y="11153"/>
                  <a:pt x="53486" y="6089"/>
                  <a:pt x="49510" y="2866"/>
                </a:cubicBezTo>
                <a:cubicBezTo>
                  <a:pt x="47048" y="877"/>
                  <a:pt x="44169" y="0"/>
                  <a:pt x="41232" y="0"/>
                </a:cubicBezTo>
                <a:close/>
              </a:path>
            </a:pathLst>
          </a:custGeom>
          <a:solidFill>
            <a:srgbClr val="F7BCAF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10447747">
            <a:off x="7337271" y="2059987"/>
            <a:ext cx="4356918" cy="3900306"/>
          </a:xfrm>
          <a:custGeom>
            <a:rect b="b" l="l" r="r" t="t"/>
            <a:pathLst>
              <a:path extrusionOk="0" h="93926" w="104922">
                <a:moveTo>
                  <a:pt x="87299" y="1"/>
                </a:moveTo>
                <a:cubicBezTo>
                  <a:pt x="84060" y="1"/>
                  <a:pt x="80758" y="1074"/>
                  <a:pt x="77928" y="3179"/>
                </a:cubicBezTo>
                <a:cubicBezTo>
                  <a:pt x="69808" y="9248"/>
                  <a:pt x="66418" y="22138"/>
                  <a:pt x="56249" y="25235"/>
                </a:cubicBezTo>
                <a:cubicBezTo>
                  <a:pt x="55265" y="25544"/>
                  <a:pt x="54304" y="25646"/>
                  <a:pt x="53350" y="25646"/>
                </a:cubicBezTo>
                <a:cubicBezTo>
                  <a:pt x="51527" y="25646"/>
                  <a:pt x="49727" y="25276"/>
                  <a:pt x="47827" y="25276"/>
                </a:cubicBezTo>
                <a:cubicBezTo>
                  <a:pt x="47761" y="25276"/>
                  <a:pt x="47694" y="25276"/>
                  <a:pt x="47627" y="25277"/>
                </a:cubicBezTo>
                <a:cubicBezTo>
                  <a:pt x="45242" y="25403"/>
                  <a:pt x="42940" y="26240"/>
                  <a:pt x="41057" y="27746"/>
                </a:cubicBezTo>
                <a:cubicBezTo>
                  <a:pt x="36453" y="31094"/>
                  <a:pt x="32812" y="36116"/>
                  <a:pt x="29799" y="40846"/>
                </a:cubicBezTo>
                <a:cubicBezTo>
                  <a:pt x="29715" y="40929"/>
                  <a:pt x="29673" y="41055"/>
                  <a:pt x="29631" y="41139"/>
                </a:cubicBezTo>
                <a:cubicBezTo>
                  <a:pt x="23395" y="46077"/>
                  <a:pt x="17745" y="51727"/>
                  <a:pt x="12807" y="57963"/>
                </a:cubicBezTo>
                <a:cubicBezTo>
                  <a:pt x="7366" y="64910"/>
                  <a:pt x="1" y="74452"/>
                  <a:pt x="4186" y="83743"/>
                </a:cubicBezTo>
                <a:cubicBezTo>
                  <a:pt x="7489" y="91065"/>
                  <a:pt x="15115" y="93925"/>
                  <a:pt x="22622" y="93925"/>
                </a:cubicBezTo>
                <a:cubicBezTo>
                  <a:pt x="24340" y="93925"/>
                  <a:pt x="26053" y="93775"/>
                  <a:pt x="27706" y="93495"/>
                </a:cubicBezTo>
                <a:cubicBezTo>
                  <a:pt x="38420" y="91695"/>
                  <a:pt x="48004" y="85710"/>
                  <a:pt x="56876" y="79768"/>
                </a:cubicBezTo>
                <a:cubicBezTo>
                  <a:pt x="64912" y="74369"/>
                  <a:pt x="72738" y="68300"/>
                  <a:pt x="78765" y="60641"/>
                </a:cubicBezTo>
                <a:cubicBezTo>
                  <a:pt x="81694" y="56875"/>
                  <a:pt x="84121" y="52732"/>
                  <a:pt x="85921" y="48295"/>
                </a:cubicBezTo>
                <a:cubicBezTo>
                  <a:pt x="88181" y="42855"/>
                  <a:pt x="90023" y="37372"/>
                  <a:pt x="93245" y="32392"/>
                </a:cubicBezTo>
                <a:cubicBezTo>
                  <a:pt x="98058" y="24900"/>
                  <a:pt x="104922" y="14940"/>
                  <a:pt x="98853" y="6109"/>
                </a:cubicBezTo>
                <a:cubicBezTo>
                  <a:pt x="96027" y="2002"/>
                  <a:pt x="91722" y="1"/>
                  <a:pt x="87299" y="1"/>
                </a:cubicBezTo>
                <a:close/>
              </a:path>
            </a:pathLst>
          </a:custGeom>
          <a:solidFill>
            <a:srgbClr val="C4F6FA">
              <a:alpha val="5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6956166" y="3949002"/>
            <a:ext cx="2413507" cy="1384738"/>
          </a:xfrm>
          <a:custGeom>
            <a:rect b="b" l="l" r="r" t="t"/>
            <a:pathLst>
              <a:path extrusionOk="0" fill="none" h="44615" w="77761">
                <a:moveTo>
                  <a:pt x="0" y="41140"/>
                </a:moveTo>
                <a:cubicBezTo>
                  <a:pt x="0" y="41140"/>
                  <a:pt x="5650" y="28292"/>
                  <a:pt x="14481" y="31598"/>
                </a:cubicBezTo>
                <a:cubicBezTo>
                  <a:pt x="23353" y="34904"/>
                  <a:pt x="33523" y="44614"/>
                  <a:pt x="48213" y="24567"/>
                </a:cubicBezTo>
                <a:cubicBezTo>
                  <a:pt x="62945" y="4562"/>
                  <a:pt x="72361" y="335"/>
                  <a:pt x="77760" y="0"/>
                </a:cubicBezTo>
              </a:path>
            </a:pathLst>
          </a:custGeom>
          <a:noFill/>
          <a:ln cap="flat" cmpd="sng" w="9525">
            <a:solidFill>
              <a:srgbClr val="87725D"/>
            </a:solidFill>
            <a:prstDash val="solid"/>
            <a:miter lim="418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-245246" y="-70261"/>
            <a:ext cx="2321264" cy="1990031"/>
          </a:xfrm>
          <a:custGeom>
            <a:rect b="b" l="l" r="r" t="t"/>
            <a:pathLst>
              <a:path extrusionOk="0" fill="none" h="64117" w="74789">
                <a:moveTo>
                  <a:pt x="1" y="64117"/>
                </a:moveTo>
                <a:cubicBezTo>
                  <a:pt x="1" y="64117"/>
                  <a:pt x="16867" y="61815"/>
                  <a:pt x="29632" y="51059"/>
                </a:cubicBezTo>
                <a:cubicBezTo>
                  <a:pt x="42396" y="40303"/>
                  <a:pt x="46456" y="16490"/>
                  <a:pt x="55789" y="19377"/>
                </a:cubicBezTo>
                <a:cubicBezTo>
                  <a:pt x="65080" y="22265"/>
                  <a:pt x="67465" y="18331"/>
                  <a:pt x="74789" y="0"/>
                </a:cubicBezTo>
              </a:path>
            </a:pathLst>
          </a:custGeom>
          <a:noFill/>
          <a:ln cap="flat" cmpd="sng" w="9525">
            <a:solidFill>
              <a:srgbClr val="87725D"/>
            </a:solidFill>
            <a:prstDash val="solid"/>
            <a:miter lim="418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 rot="236">
            <a:off x="4067575" y="3243275"/>
            <a:ext cx="4363200" cy="13623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 rot="-319520">
            <a:off x="2524706" y="1869797"/>
            <a:ext cx="4350779" cy="57276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/>
        </p:nvSpPr>
        <p:spPr>
          <a:xfrm rot="576">
            <a:off x="4562136" y="3793540"/>
            <a:ext cx="35838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</a:t>
            </a:r>
            <a:r>
              <a:rPr b="1"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</a:t>
            </a:r>
            <a:r>
              <a:rPr b="1"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</a:t>
            </a:r>
            <a:r>
              <a:rPr b="1"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by </a:t>
            </a:r>
            <a:r>
              <a:rPr b="1" lang="en" sz="1100">
                <a:solidFill>
                  <a:schemeClr val="accen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 rot="1336">
            <a:off x="992620" y="825454"/>
            <a:ext cx="3858900" cy="3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2" type="subTitle"/>
          </p:nvPr>
        </p:nvSpPr>
        <p:spPr>
          <a:xfrm rot="686">
            <a:off x="992620" y="1193628"/>
            <a:ext cx="3006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3" type="subTitle"/>
          </p:nvPr>
        </p:nvSpPr>
        <p:spPr>
          <a:xfrm rot="-1336">
            <a:off x="4287036" y="3457182"/>
            <a:ext cx="3858900" cy="21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 rot="-6233296">
            <a:off x="7182910" y="3230297"/>
            <a:ext cx="3423849" cy="2472526"/>
          </a:xfrm>
          <a:custGeom>
            <a:rect b="b" l="l" r="r" t="t"/>
            <a:pathLst>
              <a:path extrusionOk="0" h="59838" w="82866">
                <a:moveTo>
                  <a:pt x="51210" y="1"/>
                </a:moveTo>
                <a:cubicBezTo>
                  <a:pt x="48271" y="1"/>
                  <a:pt x="45233" y="1001"/>
                  <a:pt x="40973" y="3222"/>
                </a:cubicBezTo>
                <a:cubicBezTo>
                  <a:pt x="32268" y="7742"/>
                  <a:pt x="33816" y="15945"/>
                  <a:pt x="20466" y="21134"/>
                </a:cubicBezTo>
                <a:cubicBezTo>
                  <a:pt x="17327" y="22390"/>
                  <a:pt x="14439" y="24106"/>
                  <a:pt x="11886" y="26282"/>
                </a:cubicBezTo>
                <a:cubicBezTo>
                  <a:pt x="6697" y="30551"/>
                  <a:pt x="2846" y="36243"/>
                  <a:pt x="796" y="42604"/>
                </a:cubicBezTo>
                <a:cubicBezTo>
                  <a:pt x="628" y="43023"/>
                  <a:pt x="670" y="43441"/>
                  <a:pt x="879" y="43776"/>
                </a:cubicBezTo>
                <a:cubicBezTo>
                  <a:pt x="0" y="48087"/>
                  <a:pt x="754" y="52481"/>
                  <a:pt x="4395" y="55704"/>
                </a:cubicBezTo>
                <a:cubicBezTo>
                  <a:pt x="7730" y="58655"/>
                  <a:pt x="12065" y="59838"/>
                  <a:pt x="16415" y="59838"/>
                </a:cubicBezTo>
                <a:cubicBezTo>
                  <a:pt x="18233" y="59838"/>
                  <a:pt x="20053" y="59631"/>
                  <a:pt x="21805" y="59261"/>
                </a:cubicBezTo>
                <a:cubicBezTo>
                  <a:pt x="29171" y="57671"/>
                  <a:pt x="35490" y="53109"/>
                  <a:pt x="41684" y="49007"/>
                </a:cubicBezTo>
                <a:cubicBezTo>
                  <a:pt x="47878" y="44948"/>
                  <a:pt x="54323" y="41139"/>
                  <a:pt x="59973" y="36368"/>
                </a:cubicBezTo>
                <a:cubicBezTo>
                  <a:pt x="67465" y="30091"/>
                  <a:pt x="82866" y="13350"/>
                  <a:pt x="67925" y="6193"/>
                </a:cubicBezTo>
                <a:cubicBezTo>
                  <a:pt x="59938" y="2326"/>
                  <a:pt x="55691" y="1"/>
                  <a:pt x="51210" y="1"/>
                </a:cubicBezTo>
                <a:close/>
              </a:path>
            </a:pathLst>
          </a:custGeom>
          <a:solidFill>
            <a:srgbClr val="FFCAA8">
              <a:alpha val="63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flipH="1" rot="7026217">
            <a:off x="6146568" y="3796765"/>
            <a:ext cx="2568737" cy="2040507"/>
          </a:xfrm>
          <a:custGeom>
            <a:rect b="b" l="l" r="r" t="t"/>
            <a:pathLst>
              <a:path extrusionOk="0" h="43651" w="54951">
                <a:moveTo>
                  <a:pt x="41232" y="0"/>
                </a:moveTo>
                <a:cubicBezTo>
                  <a:pt x="38979" y="0"/>
                  <a:pt x="36690" y="517"/>
                  <a:pt x="34527" y="1443"/>
                </a:cubicBezTo>
                <a:cubicBezTo>
                  <a:pt x="32058" y="2573"/>
                  <a:pt x="29756" y="4038"/>
                  <a:pt x="27748" y="5796"/>
                </a:cubicBezTo>
                <a:cubicBezTo>
                  <a:pt x="25069" y="8098"/>
                  <a:pt x="22935" y="10985"/>
                  <a:pt x="20005" y="12952"/>
                </a:cubicBezTo>
                <a:cubicBezTo>
                  <a:pt x="15318" y="16133"/>
                  <a:pt x="9333" y="16803"/>
                  <a:pt x="4939" y="20528"/>
                </a:cubicBezTo>
                <a:cubicBezTo>
                  <a:pt x="1298" y="23583"/>
                  <a:pt x="0" y="28647"/>
                  <a:pt x="1758" y="33041"/>
                </a:cubicBezTo>
                <a:cubicBezTo>
                  <a:pt x="1800" y="34004"/>
                  <a:pt x="2009" y="34924"/>
                  <a:pt x="2260" y="35803"/>
                </a:cubicBezTo>
                <a:cubicBezTo>
                  <a:pt x="3767" y="40574"/>
                  <a:pt x="8078" y="43211"/>
                  <a:pt x="12890" y="43588"/>
                </a:cubicBezTo>
                <a:cubicBezTo>
                  <a:pt x="13416" y="43631"/>
                  <a:pt x="13943" y="43651"/>
                  <a:pt x="14471" y="43651"/>
                </a:cubicBezTo>
                <a:cubicBezTo>
                  <a:pt x="19617" y="43651"/>
                  <a:pt x="24837" y="41715"/>
                  <a:pt x="29505" y="39779"/>
                </a:cubicBezTo>
                <a:cubicBezTo>
                  <a:pt x="34569" y="37687"/>
                  <a:pt x="39591" y="35008"/>
                  <a:pt x="43191" y="30781"/>
                </a:cubicBezTo>
                <a:cubicBezTo>
                  <a:pt x="44865" y="28730"/>
                  <a:pt x="46246" y="26470"/>
                  <a:pt x="47334" y="24085"/>
                </a:cubicBezTo>
                <a:cubicBezTo>
                  <a:pt x="48799" y="21155"/>
                  <a:pt x="51017" y="18686"/>
                  <a:pt x="52524" y="15757"/>
                </a:cubicBezTo>
                <a:cubicBezTo>
                  <a:pt x="54951" y="11153"/>
                  <a:pt x="53486" y="6089"/>
                  <a:pt x="49510" y="2866"/>
                </a:cubicBezTo>
                <a:cubicBezTo>
                  <a:pt x="47048" y="877"/>
                  <a:pt x="44169" y="0"/>
                  <a:pt x="41232" y="0"/>
                </a:cubicBezTo>
                <a:close/>
              </a:path>
            </a:pathLst>
          </a:custGeom>
          <a:solidFill>
            <a:srgbClr val="F7BCAF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 rot="-4529385">
            <a:off x="7997037" y="4004076"/>
            <a:ext cx="1226883" cy="1174312"/>
          </a:xfrm>
          <a:custGeom>
            <a:rect b="b" l="l" r="r" t="t"/>
            <a:pathLst>
              <a:path extrusionOk="0" fill="none" h="24275" w="25363">
                <a:moveTo>
                  <a:pt x="25362" y="20968"/>
                </a:moveTo>
                <a:cubicBezTo>
                  <a:pt x="25362" y="20968"/>
                  <a:pt x="25320" y="18122"/>
                  <a:pt x="20466" y="20214"/>
                </a:cubicBezTo>
                <a:cubicBezTo>
                  <a:pt x="14648" y="22684"/>
                  <a:pt x="7659" y="24274"/>
                  <a:pt x="11091" y="17076"/>
                </a:cubicBezTo>
                <a:cubicBezTo>
                  <a:pt x="14565" y="9877"/>
                  <a:pt x="19963" y="0"/>
                  <a:pt x="0" y="11175"/>
                </a:cubicBezTo>
              </a:path>
            </a:pathLst>
          </a:custGeom>
          <a:noFill/>
          <a:ln cap="flat" cmpd="sng" w="9525">
            <a:solidFill>
              <a:srgbClr val="87725D"/>
            </a:solidFill>
            <a:prstDash val="solid"/>
            <a:miter lim="418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 flipH="1" rot="4417967">
            <a:off x="-798660" y="-323210"/>
            <a:ext cx="1898924" cy="1699913"/>
          </a:xfrm>
          <a:custGeom>
            <a:rect b="b" l="l" r="r" t="t"/>
            <a:pathLst>
              <a:path extrusionOk="0" h="93926" w="104922">
                <a:moveTo>
                  <a:pt x="87299" y="1"/>
                </a:moveTo>
                <a:cubicBezTo>
                  <a:pt x="84060" y="1"/>
                  <a:pt x="80758" y="1074"/>
                  <a:pt x="77928" y="3179"/>
                </a:cubicBezTo>
                <a:cubicBezTo>
                  <a:pt x="69808" y="9248"/>
                  <a:pt x="66418" y="22138"/>
                  <a:pt x="56249" y="25235"/>
                </a:cubicBezTo>
                <a:cubicBezTo>
                  <a:pt x="55265" y="25544"/>
                  <a:pt x="54304" y="25646"/>
                  <a:pt x="53350" y="25646"/>
                </a:cubicBezTo>
                <a:cubicBezTo>
                  <a:pt x="51527" y="25646"/>
                  <a:pt x="49727" y="25276"/>
                  <a:pt x="47827" y="25276"/>
                </a:cubicBezTo>
                <a:cubicBezTo>
                  <a:pt x="47761" y="25276"/>
                  <a:pt x="47694" y="25276"/>
                  <a:pt x="47627" y="25277"/>
                </a:cubicBezTo>
                <a:cubicBezTo>
                  <a:pt x="45242" y="25403"/>
                  <a:pt x="42940" y="26240"/>
                  <a:pt x="41057" y="27746"/>
                </a:cubicBezTo>
                <a:cubicBezTo>
                  <a:pt x="36453" y="31094"/>
                  <a:pt x="32812" y="36116"/>
                  <a:pt x="29799" y="40846"/>
                </a:cubicBezTo>
                <a:cubicBezTo>
                  <a:pt x="29715" y="40929"/>
                  <a:pt x="29673" y="41055"/>
                  <a:pt x="29631" y="41139"/>
                </a:cubicBezTo>
                <a:cubicBezTo>
                  <a:pt x="23395" y="46077"/>
                  <a:pt x="17745" y="51727"/>
                  <a:pt x="12807" y="57963"/>
                </a:cubicBezTo>
                <a:cubicBezTo>
                  <a:pt x="7366" y="64910"/>
                  <a:pt x="1" y="74452"/>
                  <a:pt x="4186" y="83743"/>
                </a:cubicBezTo>
                <a:cubicBezTo>
                  <a:pt x="7489" y="91065"/>
                  <a:pt x="15115" y="93925"/>
                  <a:pt x="22622" y="93925"/>
                </a:cubicBezTo>
                <a:cubicBezTo>
                  <a:pt x="24340" y="93925"/>
                  <a:pt x="26053" y="93775"/>
                  <a:pt x="27706" y="93495"/>
                </a:cubicBezTo>
                <a:cubicBezTo>
                  <a:pt x="38420" y="91695"/>
                  <a:pt x="48004" y="85710"/>
                  <a:pt x="56876" y="79768"/>
                </a:cubicBezTo>
                <a:cubicBezTo>
                  <a:pt x="64912" y="74369"/>
                  <a:pt x="72738" y="68300"/>
                  <a:pt x="78765" y="60641"/>
                </a:cubicBezTo>
                <a:cubicBezTo>
                  <a:pt x="81694" y="56875"/>
                  <a:pt x="84121" y="52732"/>
                  <a:pt x="85921" y="48295"/>
                </a:cubicBezTo>
                <a:cubicBezTo>
                  <a:pt x="88181" y="42855"/>
                  <a:pt x="90023" y="37372"/>
                  <a:pt x="93245" y="32392"/>
                </a:cubicBezTo>
                <a:cubicBezTo>
                  <a:pt x="98058" y="24900"/>
                  <a:pt x="104922" y="14940"/>
                  <a:pt x="98853" y="6109"/>
                </a:cubicBezTo>
                <a:cubicBezTo>
                  <a:pt x="96027" y="2002"/>
                  <a:pt x="91722" y="1"/>
                  <a:pt x="87299" y="1"/>
                </a:cubicBezTo>
                <a:close/>
              </a:path>
            </a:pathLst>
          </a:custGeom>
          <a:solidFill>
            <a:srgbClr val="B9F0F6">
              <a:alpha val="5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 flipH="1" rot="-5721944">
            <a:off x="-594331" y="-887952"/>
            <a:ext cx="2321339" cy="1990096"/>
          </a:xfrm>
          <a:custGeom>
            <a:rect b="b" l="l" r="r" t="t"/>
            <a:pathLst>
              <a:path extrusionOk="0" fill="none" h="64117" w="74789">
                <a:moveTo>
                  <a:pt x="1" y="64117"/>
                </a:moveTo>
                <a:cubicBezTo>
                  <a:pt x="1" y="64117"/>
                  <a:pt x="16867" y="61815"/>
                  <a:pt x="29632" y="51059"/>
                </a:cubicBezTo>
                <a:cubicBezTo>
                  <a:pt x="42396" y="40303"/>
                  <a:pt x="46456" y="16490"/>
                  <a:pt x="55789" y="19377"/>
                </a:cubicBezTo>
                <a:cubicBezTo>
                  <a:pt x="65080" y="22265"/>
                  <a:pt x="67465" y="18331"/>
                  <a:pt x="74789" y="0"/>
                </a:cubicBezTo>
              </a:path>
            </a:pathLst>
          </a:custGeom>
          <a:noFill/>
          <a:ln cap="flat" cmpd="sng" w="9525">
            <a:solidFill>
              <a:srgbClr val="87725D"/>
            </a:solidFill>
            <a:prstDash val="solid"/>
            <a:miter lim="4185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>
              <a:buNone/>
              <a:defRPr sz="13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0000" y="1152475"/>
            <a:ext cx="36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07444" y="1152475"/>
            <a:ext cx="36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Palanquin Dark"/>
              <a:buNone/>
              <a:defRPr sz="31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Palanquin Dark"/>
              <a:buNone/>
              <a:defRPr sz="31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Palanquin Dark"/>
              <a:buNone/>
              <a:defRPr sz="31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Palanquin Dark"/>
              <a:buNone/>
              <a:defRPr sz="31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Palanquin Dark"/>
              <a:buNone/>
              <a:defRPr sz="31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Palanquin Dark"/>
              <a:buNone/>
              <a:defRPr sz="31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Palanquin Dark"/>
              <a:buNone/>
              <a:defRPr sz="31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Palanquin Dark"/>
              <a:buNone/>
              <a:defRPr sz="31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100"/>
              <a:buFont typeface="Palanquin Dark"/>
              <a:buNone/>
              <a:defRPr sz="31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bin"/>
              <a:buChar char="●"/>
              <a:defRPr sz="16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bin"/>
              <a:buChar char="○"/>
              <a:defRPr sz="16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bin"/>
              <a:buChar char="■"/>
              <a:defRPr sz="16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bin"/>
              <a:buChar char="●"/>
              <a:defRPr sz="16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bin"/>
              <a:buChar char="○"/>
              <a:defRPr sz="16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bin"/>
              <a:buChar char="■"/>
              <a:defRPr sz="16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bin"/>
              <a:buChar char="●"/>
              <a:defRPr sz="16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bin"/>
              <a:buChar char="○"/>
              <a:defRPr sz="16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bin"/>
              <a:buChar char="■"/>
              <a:defRPr sz="16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Relationship Id="rId5" Type="http://schemas.openxmlformats.org/officeDocument/2006/relationships/image" Target="../media/image31.jpg"/><Relationship Id="rId6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11.png"/><Relationship Id="rId8" Type="http://schemas.openxmlformats.org/officeDocument/2006/relationships/image" Target="../media/image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44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jpg"/><Relationship Id="rId4" Type="http://schemas.openxmlformats.org/officeDocument/2006/relationships/image" Target="../media/image51.jpg"/><Relationship Id="rId5" Type="http://schemas.openxmlformats.org/officeDocument/2006/relationships/image" Target="../media/image49.jpg"/><Relationship Id="rId6" Type="http://schemas.openxmlformats.org/officeDocument/2006/relationships/image" Target="../media/image46.jpg"/><Relationship Id="rId7" Type="http://schemas.openxmlformats.org/officeDocument/2006/relationships/image" Target="../media/image5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15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9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 flipH="1" rot="-10523648">
            <a:off x="-2117602" y="-124398"/>
            <a:ext cx="8056253" cy="5513800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 rot="-9150580">
            <a:off x="5354491" y="3488133"/>
            <a:ext cx="1499427" cy="935240"/>
          </a:xfrm>
          <a:custGeom>
            <a:rect b="b" l="l" r="r" t="t"/>
            <a:pathLst>
              <a:path extrusionOk="0" h="21510" w="34486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solidFill>
            <a:srgbClr val="87725D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rot="-9150580">
            <a:off x="4966632" y="3604620"/>
            <a:ext cx="1499427" cy="935240"/>
          </a:xfrm>
          <a:custGeom>
            <a:rect b="b" l="l" r="r" t="t"/>
            <a:pathLst>
              <a:path extrusionOk="0" h="21510" w="34486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noFill/>
          <a:ln cap="flat" cmpd="sng" w="9525">
            <a:solidFill>
              <a:srgbClr val="877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ctrTitle"/>
          </p:nvPr>
        </p:nvSpPr>
        <p:spPr>
          <a:xfrm>
            <a:off x="357600" y="1141713"/>
            <a:ext cx="5275800" cy="230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Measuring Fairness in Ranked Results: An Analytical and Empirical Comparison</a:t>
            </a:r>
            <a:endParaRPr sz="3900"/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390480" y="3537650"/>
            <a:ext cx="1501500" cy="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Amifa Raj</a:t>
            </a:r>
            <a:endParaRPr sz="16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8" name="Google Shape;78;p14"/>
          <p:cNvSpPr/>
          <p:nvPr/>
        </p:nvSpPr>
        <p:spPr>
          <a:xfrm rot="2468524">
            <a:off x="5352616" y="559449"/>
            <a:ext cx="1028556" cy="779115"/>
          </a:xfrm>
          <a:custGeom>
            <a:rect b="b" l="l" r="r" t="t"/>
            <a:pathLst>
              <a:path extrusionOk="0" h="31997" w="33148">
                <a:moveTo>
                  <a:pt x="21103" y="1"/>
                </a:moveTo>
                <a:cubicBezTo>
                  <a:pt x="16934" y="1"/>
                  <a:pt x="13364" y="2166"/>
                  <a:pt x="10589" y="5187"/>
                </a:cubicBezTo>
                <a:cubicBezTo>
                  <a:pt x="5525" y="9372"/>
                  <a:pt x="1" y="16780"/>
                  <a:pt x="1675" y="23601"/>
                </a:cubicBezTo>
                <a:cubicBezTo>
                  <a:pt x="2921" y="28856"/>
                  <a:pt x="7583" y="31996"/>
                  <a:pt x="12607" y="31996"/>
                </a:cubicBezTo>
                <a:cubicBezTo>
                  <a:pt x="13825" y="31996"/>
                  <a:pt x="15064" y="31812"/>
                  <a:pt x="16281" y="31428"/>
                </a:cubicBezTo>
                <a:cubicBezTo>
                  <a:pt x="23145" y="29335"/>
                  <a:pt x="29087" y="21593"/>
                  <a:pt x="31180" y="14896"/>
                </a:cubicBezTo>
                <a:cubicBezTo>
                  <a:pt x="33147" y="8577"/>
                  <a:pt x="30469" y="1629"/>
                  <a:pt x="23563" y="248"/>
                </a:cubicBezTo>
                <a:cubicBezTo>
                  <a:pt x="22722" y="80"/>
                  <a:pt x="21901" y="1"/>
                  <a:pt x="21103" y="1"/>
                </a:cubicBezTo>
                <a:close/>
              </a:path>
            </a:pathLst>
          </a:custGeom>
          <a:solidFill>
            <a:srgbClr val="C4F6FA">
              <a:alpha val="5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2468536">
            <a:off x="-192763" y="4190674"/>
            <a:ext cx="1452770" cy="1100443"/>
          </a:xfrm>
          <a:custGeom>
            <a:rect b="b" l="l" r="r" t="t"/>
            <a:pathLst>
              <a:path extrusionOk="0" h="31997" w="33148">
                <a:moveTo>
                  <a:pt x="21103" y="1"/>
                </a:moveTo>
                <a:cubicBezTo>
                  <a:pt x="16934" y="1"/>
                  <a:pt x="13364" y="2166"/>
                  <a:pt x="10589" y="5187"/>
                </a:cubicBezTo>
                <a:cubicBezTo>
                  <a:pt x="5525" y="9372"/>
                  <a:pt x="1" y="16780"/>
                  <a:pt x="1675" y="23601"/>
                </a:cubicBezTo>
                <a:cubicBezTo>
                  <a:pt x="2921" y="28856"/>
                  <a:pt x="7583" y="31996"/>
                  <a:pt x="12607" y="31996"/>
                </a:cubicBezTo>
                <a:cubicBezTo>
                  <a:pt x="13825" y="31996"/>
                  <a:pt x="15064" y="31812"/>
                  <a:pt x="16281" y="31428"/>
                </a:cubicBezTo>
                <a:cubicBezTo>
                  <a:pt x="23145" y="29335"/>
                  <a:pt x="29087" y="21593"/>
                  <a:pt x="31180" y="14896"/>
                </a:cubicBezTo>
                <a:cubicBezTo>
                  <a:pt x="33147" y="8577"/>
                  <a:pt x="30469" y="1629"/>
                  <a:pt x="23563" y="248"/>
                </a:cubicBezTo>
                <a:cubicBezTo>
                  <a:pt x="22722" y="80"/>
                  <a:pt x="21901" y="1"/>
                  <a:pt x="21103" y="1"/>
                </a:cubicBezTo>
                <a:close/>
              </a:path>
            </a:pathLst>
          </a:custGeom>
          <a:solidFill>
            <a:srgbClr val="F7BCAF">
              <a:alpha val="5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rot="-9150580">
            <a:off x="-293768" y="4135882"/>
            <a:ext cx="1499427" cy="935240"/>
          </a:xfrm>
          <a:custGeom>
            <a:rect b="b" l="l" r="r" t="t"/>
            <a:pathLst>
              <a:path extrusionOk="0" h="21510" w="34486">
                <a:moveTo>
                  <a:pt x="22207" y="1"/>
                </a:moveTo>
                <a:cubicBezTo>
                  <a:pt x="21729" y="1"/>
                  <a:pt x="21245" y="36"/>
                  <a:pt x="20758" y="110"/>
                </a:cubicBezTo>
                <a:cubicBezTo>
                  <a:pt x="19252" y="361"/>
                  <a:pt x="17745" y="738"/>
                  <a:pt x="16280" y="1240"/>
                </a:cubicBezTo>
                <a:cubicBezTo>
                  <a:pt x="10881" y="1491"/>
                  <a:pt x="4018" y="2872"/>
                  <a:pt x="2176" y="7895"/>
                </a:cubicBezTo>
                <a:cubicBezTo>
                  <a:pt x="0" y="13838"/>
                  <a:pt x="4897" y="18943"/>
                  <a:pt x="10212" y="20617"/>
                </a:cubicBezTo>
                <a:cubicBezTo>
                  <a:pt x="12124" y="21221"/>
                  <a:pt x="14131" y="21509"/>
                  <a:pt x="16146" y="21509"/>
                </a:cubicBezTo>
                <a:cubicBezTo>
                  <a:pt x="20700" y="21509"/>
                  <a:pt x="25292" y="20035"/>
                  <a:pt x="28919" y="17395"/>
                </a:cubicBezTo>
                <a:cubicBezTo>
                  <a:pt x="31305" y="15679"/>
                  <a:pt x="33732" y="13293"/>
                  <a:pt x="34151" y="10238"/>
                </a:cubicBezTo>
                <a:cubicBezTo>
                  <a:pt x="34485" y="7267"/>
                  <a:pt x="32644" y="4923"/>
                  <a:pt x="30426" y="3207"/>
                </a:cubicBezTo>
                <a:cubicBezTo>
                  <a:pt x="28042" y="1401"/>
                  <a:pt x="25222" y="1"/>
                  <a:pt x="22207" y="1"/>
                </a:cubicBezTo>
                <a:close/>
              </a:path>
            </a:pathLst>
          </a:custGeom>
          <a:noFill/>
          <a:ln cap="flat" cmpd="sng" w="9525">
            <a:solidFill>
              <a:srgbClr val="8772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575" y="4424549"/>
            <a:ext cx="405862" cy="4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7519767" y="4719200"/>
            <a:ext cx="286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" sz="1700">
                <a:solidFill>
                  <a:srgbClr val="FFFFFF"/>
                </a:solidFill>
              </a:rPr>
              <a:t>‹#›</a:t>
            </a:fld>
            <a:endParaRPr i="1" sz="1700">
              <a:solidFill>
                <a:srgbClr val="FFFFFF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4850" y="4577615"/>
            <a:ext cx="889536" cy="4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600" y="134663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791" y="4545950"/>
            <a:ext cx="656685" cy="4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B9F0F6"/>
                </a:solidFill>
              </a:rPr>
              <a:t>‹#›</a:t>
            </a:fld>
            <a:endParaRPr>
              <a:solidFill>
                <a:srgbClr val="B9F0F6"/>
              </a:solidFill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7964375" y="4738138"/>
            <a:ext cx="113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4587"/>
                </a:solidFill>
                <a:latin typeface="Kulim Park"/>
                <a:ea typeface="Kulim Park"/>
                <a:cs typeface="Kulim Park"/>
                <a:sym typeface="Kulim Park"/>
              </a:rPr>
              <a:t>Grant No. IIS 17-51278</a:t>
            </a:r>
            <a:endParaRPr sz="800">
              <a:solidFill>
                <a:srgbClr val="1C4587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836335" y="2124566"/>
            <a:ext cx="507691" cy="5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836338" y="4099423"/>
            <a:ext cx="507691" cy="5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000" y="914116"/>
            <a:ext cx="2213376" cy="123456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285125" y="4750170"/>
            <a:ext cx="197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05B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Ranked List</a:t>
            </a:r>
            <a:endParaRPr sz="1800">
              <a:solidFill>
                <a:srgbClr val="3D405B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cxnSp>
        <p:nvCxnSpPr>
          <p:cNvPr id="209" name="Google Shape;209;p23"/>
          <p:cNvCxnSpPr/>
          <p:nvPr/>
        </p:nvCxnSpPr>
        <p:spPr>
          <a:xfrm>
            <a:off x="1490677" y="1681329"/>
            <a:ext cx="4500" cy="24750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0" name="Google Shape;210;p23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836335" y="831049"/>
            <a:ext cx="507691" cy="5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836335" y="1474111"/>
            <a:ext cx="507691" cy="57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836335" y="2767638"/>
            <a:ext cx="507691" cy="6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836335" y="3445614"/>
            <a:ext cx="507691" cy="57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461884" y="914105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1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461884" y="1560869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2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461884" y="2164248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3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461884" y="2832137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4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461884" y="3500038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5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461884" y="4167939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6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2354017" y="2556488"/>
            <a:ext cx="472099" cy="51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2490326" y="4265743"/>
            <a:ext cx="220348" cy="24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2202454" y="831049"/>
            <a:ext cx="775227" cy="83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2270026" y="1722799"/>
            <a:ext cx="640082" cy="70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2402166" y="3199216"/>
            <a:ext cx="37581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2438360" y="3762753"/>
            <a:ext cx="303421" cy="334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3"/>
          <p:cNvCxnSpPr/>
          <p:nvPr/>
        </p:nvCxnSpPr>
        <p:spPr>
          <a:xfrm>
            <a:off x="3220421" y="1574702"/>
            <a:ext cx="4500" cy="24750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3"/>
          <p:cNvSpPr txBox="1"/>
          <p:nvPr/>
        </p:nvSpPr>
        <p:spPr>
          <a:xfrm rot="-5400000">
            <a:off x="2825921" y="2627333"/>
            <a:ext cx="1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405B"/>
                </a:solidFill>
                <a:latin typeface="Livvic Medium"/>
                <a:ea typeface="Livvic Medium"/>
                <a:cs typeface="Livvic Medium"/>
                <a:sym typeface="Livvic Medium"/>
              </a:rPr>
              <a:t>Attention</a:t>
            </a:r>
            <a:endParaRPr sz="1200">
              <a:solidFill>
                <a:srgbClr val="3D405B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405" y="3393422"/>
            <a:ext cx="2264570" cy="123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 rotWithShape="1">
          <a:blip r:embed="rId6">
            <a:alphaModFix/>
          </a:blip>
          <a:srcRect b="54060" l="66843" r="4269" t="15898"/>
          <a:stretch/>
        </p:blipFill>
        <p:spPr>
          <a:xfrm>
            <a:off x="7180550" y="4035313"/>
            <a:ext cx="755930" cy="67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6">
            <a:alphaModFix/>
          </a:blip>
          <a:srcRect b="54060" l="35414" r="35700" t="15898"/>
          <a:stretch/>
        </p:blipFill>
        <p:spPr>
          <a:xfrm>
            <a:off x="7180550" y="1040529"/>
            <a:ext cx="755930" cy="67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 rotWithShape="1">
          <a:blip r:embed="rId6">
            <a:alphaModFix/>
          </a:blip>
          <a:srcRect b="16219" l="3980" r="67132" t="53738"/>
          <a:stretch/>
        </p:blipFill>
        <p:spPr>
          <a:xfrm>
            <a:off x="7180550" y="1777020"/>
            <a:ext cx="755930" cy="67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 rotWithShape="1">
          <a:blip r:embed="rId6">
            <a:alphaModFix/>
          </a:blip>
          <a:srcRect b="16219" l="34947" r="35010" t="53738"/>
          <a:stretch/>
        </p:blipFill>
        <p:spPr>
          <a:xfrm>
            <a:off x="7180550" y="2550919"/>
            <a:ext cx="755930" cy="64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 rotWithShape="1">
          <a:blip r:embed="rId6">
            <a:alphaModFix/>
          </a:blip>
          <a:srcRect b="16219" l="67064" r="4049" t="53738"/>
          <a:stretch/>
        </p:blipFill>
        <p:spPr>
          <a:xfrm>
            <a:off x="7180550" y="3298822"/>
            <a:ext cx="755930" cy="67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7936481" y="1794330"/>
            <a:ext cx="656815" cy="6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7936485" y="4056388"/>
            <a:ext cx="656815" cy="6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7936481" y="1049280"/>
            <a:ext cx="656815" cy="65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7936482" y="2530923"/>
            <a:ext cx="656815" cy="68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7936481" y="3307496"/>
            <a:ext cx="656815" cy="66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6">
            <a:alphaModFix/>
          </a:blip>
          <a:srcRect b="54060" l="4392" r="65564" t="15898"/>
          <a:stretch/>
        </p:blipFill>
        <p:spPr>
          <a:xfrm>
            <a:off x="7180550" y="330025"/>
            <a:ext cx="755920" cy="64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7936482" y="330025"/>
            <a:ext cx="656815" cy="6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>
            <p:ph type="title"/>
          </p:nvPr>
        </p:nvSpPr>
        <p:spPr>
          <a:xfrm>
            <a:off x="2354025" y="40800"/>
            <a:ext cx="47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Disparate Exposure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983700" y="4023397"/>
            <a:ext cx="624035" cy="5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983700" y="1501308"/>
            <a:ext cx="624035" cy="5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983700" y="2121552"/>
            <a:ext cx="624035" cy="5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983700" y="2773300"/>
            <a:ext cx="624035" cy="54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983700" y="3403154"/>
            <a:ext cx="624035" cy="5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607734" y="2136130"/>
            <a:ext cx="542212" cy="54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607737" y="4041146"/>
            <a:ext cx="542212" cy="55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607735" y="1508678"/>
            <a:ext cx="542212" cy="55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607735" y="2756460"/>
            <a:ext cx="542212" cy="58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607735" y="3410459"/>
            <a:ext cx="542212" cy="5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983700" y="902950"/>
            <a:ext cx="624025" cy="54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607735" y="902950"/>
            <a:ext cx="542212" cy="54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3089685" y="2227097"/>
            <a:ext cx="1291575" cy="11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/>
        </p:nvSpPr>
        <p:spPr>
          <a:xfrm>
            <a:off x="2579800" y="1991938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Age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2298863" y="2484763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Gender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4381250" y="2084563"/>
            <a:ext cx="8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Race 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3089675" y="1775013"/>
            <a:ext cx="12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Geography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4381250" y="2575413"/>
            <a:ext cx="10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Economic status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5260563" y="760900"/>
            <a:ext cx="1925700" cy="18885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7203225" y="830625"/>
            <a:ext cx="1925700" cy="18885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4"/>
          <p:cNvSpPr/>
          <p:nvPr/>
        </p:nvSpPr>
        <p:spPr>
          <a:xfrm>
            <a:off x="6140775" y="2461450"/>
            <a:ext cx="1925700" cy="18885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5592077" y="1024700"/>
            <a:ext cx="4453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5749425" y="1987375"/>
            <a:ext cx="387000" cy="35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6329347" y="1500475"/>
            <a:ext cx="445375" cy="40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7535474" y="1205550"/>
            <a:ext cx="445375" cy="39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7660324" y="2079997"/>
            <a:ext cx="445375" cy="40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8305374" y="1599147"/>
            <a:ext cx="445375" cy="40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6564175" y="2700900"/>
            <a:ext cx="445375" cy="40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7163912" y="3208887"/>
            <a:ext cx="445375" cy="39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6564174" y="3653125"/>
            <a:ext cx="445375" cy="40935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/>
        </p:nvSpPr>
        <p:spPr>
          <a:xfrm>
            <a:off x="6389150" y="4605350"/>
            <a:ext cx="18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vvic"/>
                <a:ea typeface="Livvic"/>
                <a:cs typeface="Livvic"/>
                <a:sym typeface="Livvic"/>
              </a:rPr>
              <a:t>Group Fairness</a:t>
            </a:r>
            <a:endParaRPr b="1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623613" y="4676113"/>
            <a:ext cx="18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vvic"/>
                <a:ea typeface="Livvic"/>
                <a:cs typeface="Livvic"/>
                <a:sym typeface="Livvic"/>
              </a:rPr>
              <a:t>Provider Fairness</a:t>
            </a:r>
            <a:endParaRPr b="1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79" name="Google Shape;279;p24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6029926" y="1029399"/>
            <a:ext cx="317400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6830274" y="1540677"/>
            <a:ext cx="317400" cy="32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4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6140770" y="2024225"/>
            <a:ext cx="317400" cy="32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7009549" y="2684977"/>
            <a:ext cx="317400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7660332" y="3244279"/>
            <a:ext cx="298978" cy="32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7044347" y="3727596"/>
            <a:ext cx="317400" cy="32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8016594" y="1240942"/>
            <a:ext cx="298978" cy="32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8750747" y="1640209"/>
            <a:ext cx="317400" cy="32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8065595" y="2123262"/>
            <a:ext cx="317400" cy="32282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4"/>
          <p:cNvSpPr txBox="1"/>
          <p:nvPr/>
        </p:nvSpPr>
        <p:spPr>
          <a:xfrm>
            <a:off x="3072000" y="3452950"/>
            <a:ext cx="15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vvic"/>
                <a:ea typeface="Livvic"/>
                <a:cs typeface="Livvic"/>
                <a:sym typeface="Livvic"/>
              </a:rPr>
              <a:t>Sensitive Attributes</a:t>
            </a:r>
            <a:endParaRPr sz="11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9" name="Google Shape;289;p24"/>
          <p:cNvSpPr txBox="1"/>
          <p:nvPr>
            <p:ph type="title"/>
          </p:nvPr>
        </p:nvSpPr>
        <p:spPr>
          <a:xfrm>
            <a:off x="2069950" y="54725"/>
            <a:ext cx="479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Positioning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/>
          <p:nvPr>
            <p:ph type="title"/>
          </p:nvPr>
        </p:nvSpPr>
        <p:spPr>
          <a:xfrm>
            <a:off x="2475500" y="78100"/>
            <a:ext cx="47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 Ranking Metrics</a:t>
            </a:r>
            <a:endParaRPr/>
          </a:p>
        </p:txBody>
      </p:sp>
      <p:sp>
        <p:nvSpPr>
          <p:cNvPr id="296" name="Google Shape;296;p25"/>
          <p:cNvSpPr txBox="1"/>
          <p:nvPr/>
        </p:nvSpPr>
        <p:spPr>
          <a:xfrm>
            <a:off x="1557124" y="1280800"/>
            <a:ext cx="2967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PreF𝚫</a:t>
            </a:r>
            <a:br>
              <a:rPr b="1"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(Yang et. al.; SSDBM ‘17): </a:t>
            </a:r>
            <a:endParaRPr b="1" sz="15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4126256" y="2793537"/>
            <a:ext cx="26697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FAIR</a:t>
            </a:r>
            <a:br>
              <a:rPr lang="en" sz="17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(Zehlike et.al.; CIKM’17)</a:t>
            </a:r>
            <a:endParaRPr b="1" sz="15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1302048" y="3507978"/>
            <a:ext cx="213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1674212" y="3818098"/>
            <a:ext cx="259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IAA</a:t>
            </a:r>
            <a:br>
              <a:rPr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(Biega et. al.; SIGIR’18)</a:t>
            </a:r>
            <a:endParaRPr sz="15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5207992" y="4175614"/>
            <a:ext cx="235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DP, EUR, RUR</a:t>
            </a:r>
            <a:br>
              <a:rPr b="1"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(Singh et.al.; KDD’18)</a:t>
            </a:r>
            <a:endParaRPr sz="15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4975704" y="1627734"/>
            <a:ext cx="327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AWRF</a:t>
            </a:r>
            <a:br>
              <a:rPr b="1"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(Sapienzynski et. al.; WWW’19)</a:t>
            </a:r>
            <a:endParaRPr sz="15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678700" y="2363964"/>
            <a:ext cx="282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EEL, EED, EER</a:t>
            </a:r>
            <a:br>
              <a:rPr b="1"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 sz="15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Diaz et.al.; CIKM’20)</a:t>
            </a:r>
            <a:endParaRPr sz="15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03" name="Google Shape;30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875" y="1267029"/>
            <a:ext cx="1986300" cy="1986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775" y="1358875"/>
            <a:ext cx="1986300" cy="19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/>
          <p:nvPr/>
        </p:nvSpPr>
        <p:spPr>
          <a:xfrm rot="-5400000">
            <a:off x="1764892" y="2912866"/>
            <a:ext cx="1180271" cy="2416798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11" name="Google Shape;311;p26"/>
          <p:cNvSpPr txBox="1"/>
          <p:nvPr/>
        </p:nvSpPr>
        <p:spPr>
          <a:xfrm>
            <a:off x="1293328" y="3693755"/>
            <a:ext cx="21234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Several Fair Ranking Metrics</a:t>
            </a:r>
            <a:endParaRPr sz="18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312" name="Google Shape;312;p26"/>
          <p:cNvSpPr/>
          <p:nvPr/>
        </p:nvSpPr>
        <p:spPr>
          <a:xfrm rot="-5400000">
            <a:off x="6147659" y="2865173"/>
            <a:ext cx="1138517" cy="251218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313" name="Google Shape;313;p26"/>
          <p:cNvSpPr txBox="1"/>
          <p:nvPr/>
        </p:nvSpPr>
        <p:spPr>
          <a:xfrm>
            <a:off x="5517425" y="3584563"/>
            <a:ext cx="2373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No Comparative and Comprehensive Analysis</a:t>
            </a:r>
            <a:endParaRPr sz="18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>
            <a:off x="867000" y="4348602"/>
            <a:ext cx="7466825" cy="82750"/>
          </a:xfrm>
          <a:custGeom>
            <a:rect b="b" l="l" r="r" t="t"/>
            <a:pathLst>
              <a:path extrusionOk="0" h="3310" w="298673">
                <a:moveTo>
                  <a:pt x="0" y="2377"/>
                </a:moveTo>
                <a:cubicBezTo>
                  <a:pt x="81634" y="2377"/>
                  <a:pt x="163507" y="-3295"/>
                  <a:pt x="244900" y="2961"/>
                </a:cubicBezTo>
                <a:cubicBezTo>
                  <a:pt x="262774" y="4335"/>
                  <a:pt x="280835" y="301"/>
                  <a:pt x="298673" y="2084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Google Shape;320;p27"/>
          <p:cNvSpPr/>
          <p:nvPr/>
        </p:nvSpPr>
        <p:spPr>
          <a:xfrm flipH="1" rot="-10523657">
            <a:off x="959035" y="2017025"/>
            <a:ext cx="1990494" cy="2004326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/>
          <p:nvPr/>
        </p:nvSpPr>
        <p:spPr>
          <a:xfrm>
            <a:off x="816575" y="1746601"/>
            <a:ext cx="2359212" cy="2304220"/>
          </a:xfrm>
          <a:custGeom>
            <a:rect b="b" l="l" r="r" t="t"/>
            <a:pathLst>
              <a:path extrusionOk="0" h="57376" w="57252">
                <a:moveTo>
                  <a:pt x="5281" y="10259"/>
                </a:moveTo>
                <a:cubicBezTo>
                  <a:pt x="-720" y="17607"/>
                  <a:pt x="-1884" y="37260"/>
                  <a:pt x="3223" y="45012"/>
                </a:cubicBezTo>
                <a:cubicBezTo>
                  <a:pt x="8330" y="52764"/>
                  <a:pt x="26920" y="59463"/>
                  <a:pt x="35921" y="56769"/>
                </a:cubicBezTo>
                <a:cubicBezTo>
                  <a:pt x="44922" y="54075"/>
                  <a:pt x="56679" y="38154"/>
                  <a:pt x="57230" y="28847"/>
                </a:cubicBezTo>
                <a:cubicBezTo>
                  <a:pt x="57781" y="19540"/>
                  <a:pt x="47886" y="4023"/>
                  <a:pt x="39228" y="925"/>
                </a:cubicBezTo>
                <a:cubicBezTo>
                  <a:pt x="30570" y="-2173"/>
                  <a:pt x="11282" y="2911"/>
                  <a:pt x="5281" y="10259"/>
                </a:cubicBezTo>
                <a:close/>
              </a:path>
            </a:pathLst>
          </a:custGeom>
          <a:noFill/>
          <a:ln cap="flat" cmpd="sng" w="9525">
            <a:solidFill>
              <a:srgbClr val="87725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Google Shape;322;p27"/>
          <p:cNvSpPr txBox="1"/>
          <p:nvPr>
            <p:ph type="title"/>
          </p:nvPr>
        </p:nvSpPr>
        <p:spPr>
          <a:xfrm>
            <a:off x="720000" y="68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 Problem a Problem?</a:t>
            </a:r>
            <a:endParaRPr/>
          </a:p>
        </p:txBody>
      </p:sp>
      <p:sp>
        <p:nvSpPr>
          <p:cNvPr id="323" name="Google Shape;323;p27"/>
          <p:cNvSpPr txBox="1"/>
          <p:nvPr/>
        </p:nvSpPr>
        <p:spPr>
          <a:xfrm>
            <a:off x="954513" y="3289650"/>
            <a:ext cx="19995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Finding suitable Metrics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4" name="Google Shape;324;p27"/>
          <p:cNvSpPr/>
          <p:nvPr/>
        </p:nvSpPr>
        <p:spPr>
          <a:xfrm flipH="1" rot="-10523657">
            <a:off x="3534860" y="2017025"/>
            <a:ext cx="1990494" cy="2004326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3392400" y="1746601"/>
            <a:ext cx="2359212" cy="2304220"/>
          </a:xfrm>
          <a:custGeom>
            <a:rect b="b" l="l" r="r" t="t"/>
            <a:pathLst>
              <a:path extrusionOk="0" h="57376" w="57252">
                <a:moveTo>
                  <a:pt x="5281" y="10259"/>
                </a:moveTo>
                <a:cubicBezTo>
                  <a:pt x="-720" y="17607"/>
                  <a:pt x="-1884" y="37260"/>
                  <a:pt x="3223" y="45012"/>
                </a:cubicBezTo>
                <a:cubicBezTo>
                  <a:pt x="8330" y="52764"/>
                  <a:pt x="26920" y="59463"/>
                  <a:pt x="35921" y="56769"/>
                </a:cubicBezTo>
                <a:cubicBezTo>
                  <a:pt x="44922" y="54075"/>
                  <a:pt x="56679" y="38154"/>
                  <a:pt x="57230" y="28847"/>
                </a:cubicBezTo>
                <a:cubicBezTo>
                  <a:pt x="57781" y="19540"/>
                  <a:pt x="47886" y="4023"/>
                  <a:pt x="39228" y="925"/>
                </a:cubicBezTo>
                <a:cubicBezTo>
                  <a:pt x="30570" y="-2173"/>
                  <a:pt x="11282" y="2911"/>
                  <a:pt x="5281" y="10259"/>
                </a:cubicBezTo>
                <a:close/>
              </a:path>
            </a:pathLst>
          </a:custGeom>
          <a:noFill/>
          <a:ln cap="flat" cmpd="sng" w="9525">
            <a:solidFill>
              <a:srgbClr val="87725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Google Shape;326;p27"/>
          <p:cNvSpPr txBox="1"/>
          <p:nvPr/>
        </p:nvSpPr>
        <p:spPr>
          <a:xfrm>
            <a:off x="3378750" y="3263250"/>
            <a:ext cx="23865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Differences among the Metrics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7" name="Google Shape;327;p27"/>
          <p:cNvSpPr/>
          <p:nvPr/>
        </p:nvSpPr>
        <p:spPr>
          <a:xfrm flipH="1" rot="-10523657">
            <a:off x="6110685" y="2017025"/>
            <a:ext cx="1990494" cy="2004326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5968225" y="1746601"/>
            <a:ext cx="2359212" cy="2304220"/>
          </a:xfrm>
          <a:custGeom>
            <a:rect b="b" l="l" r="r" t="t"/>
            <a:pathLst>
              <a:path extrusionOk="0" h="57376" w="57252">
                <a:moveTo>
                  <a:pt x="5281" y="10259"/>
                </a:moveTo>
                <a:cubicBezTo>
                  <a:pt x="-720" y="17607"/>
                  <a:pt x="-1884" y="37260"/>
                  <a:pt x="3223" y="45012"/>
                </a:cubicBezTo>
                <a:cubicBezTo>
                  <a:pt x="8330" y="52764"/>
                  <a:pt x="26920" y="59463"/>
                  <a:pt x="35921" y="56769"/>
                </a:cubicBezTo>
                <a:cubicBezTo>
                  <a:pt x="44922" y="54075"/>
                  <a:pt x="56679" y="38154"/>
                  <a:pt x="57230" y="28847"/>
                </a:cubicBezTo>
                <a:cubicBezTo>
                  <a:pt x="57781" y="19540"/>
                  <a:pt x="47886" y="4023"/>
                  <a:pt x="39228" y="925"/>
                </a:cubicBezTo>
                <a:cubicBezTo>
                  <a:pt x="30570" y="-2173"/>
                  <a:pt x="11282" y="2911"/>
                  <a:pt x="5281" y="10259"/>
                </a:cubicBezTo>
                <a:close/>
              </a:path>
            </a:pathLst>
          </a:custGeom>
          <a:noFill/>
          <a:ln cap="flat" cmpd="sng" w="9525">
            <a:solidFill>
              <a:srgbClr val="87725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Google Shape;329;p27"/>
          <p:cNvSpPr txBox="1"/>
          <p:nvPr/>
        </p:nvSpPr>
        <p:spPr>
          <a:xfrm>
            <a:off x="6117250" y="3238488"/>
            <a:ext cx="21450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Implementation in Real-world IAS dataset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30" name="Google Shape;330;p27"/>
          <p:cNvSpPr/>
          <p:nvPr/>
        </p:nvSpPr>
        <p:spPr>
          <a:xfrm>
            <a:off x="1825286" y="4300074"/>
            <a:ext cx="251123" cy="215960"/>
          </a:xfrm>
          <a:custGeom>
            <a:rect b="b" l="l" r="r" t="t"/>
            <a:pathLst>
              <a:path extrusionOk="0" h="51696" w="55344">
                <a:moveTo>
                  <a:pt x="6521" y="7894"/>
                </a:moveTo>
                <a:cubicBezTo>
                  <a:pt x="1060" y="14876"/>
                  <a:pt x="-2877" y="35818"/>
                  <a:pt x="2711" y="42927"/>
                </a:cubicBezTo>
                <a:cubicBezTo>
                  <a:pt x="8299" y="50036"/>
                  <a:pt x="31286" y="53722"/>
                  <a:pt x="40049" y="50547"/>
                </a:cubicBezTo>
                <a:cubicBezTo>
                  <a:pt x="48812" y="47372"/>
                  <a:pt x="56051" y="32129"/>
                  <a:pt x="55289" y="23877"/>
                </a:cubicBezTo>
                <a:cubicBezTo>
                  <a:pt x="54527" y="15625"/>
                  <a:pt x="43605" y="3700"/>
                  <a:pt x="35477" y="1036"/>
                </a:cubicBezTo>
                <a:cubicBezTo>
                  <a:pt x="27349" y="-1628"/>
                  <a:pt x="11982" y="912"/>
                  <a:pt x="6521" y="78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31" name="Google Shape;331;p27"/>
          <p:cNvSpPr/>
          <p:nvPr/>
        </p:nvSpPr>
        <p:spPr>
          <a:xfrm>
            <a:off x="4401136" y="4300074"/>
            <a:ext cx="251123" cy="215960"/>
          </a:xfrm>
          <a:custGeom>
            <a:rect b="b" l="l" r="r" t="t"/>
            <a:pathLst>
              <a:path extrusionOk="0" h="51696" w="55344">
                <a:moveTo>
                  <a:pt x="6521" y="7894"/>
                </a:moveTo>
                <a:cubicBezTo>
                  <a:pt x="1060" y="14876"/>
                  <a:pt x="-2877" y="35818"/>
                  <a:pt x="2711" y="42927"/>
                </a:cubicBezTo>
                <a:cubicBezTo>
                  <a:pt x="8299" y="50036"/>
                  <a:pt x="31286" y="53722"/>
                  <a:pt x="40049" y="50547"/>
                </a:cubicBezTo>
                <a:cubicBezTo>
                  <a:pt x="48812" y="47372"/>
                  <a:pt x="56051" y="32129"/>
                  <a:pt x="55289" y="23877"/>
                </a:cubicBezTo>
                <a:cubicBezTo>
                  <a:pt x="54527" y="15625"/>
                  <a:pt x="43605" y="3700"/>
                  <a:pt x="35477" y="1036"/>
                </a:cubicBezTo>
                <a:cubicBezTo>
                  <a:pt x="27349" y="-1628"/>
                  <a:pt x="11982" y="912"/>
                  <a:pt x="6521" y="78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332" name="Google Shape;332;p27"/>
          <p:cNvSpPr/>
          <p:nvPr/>
        </p:nvSpPr>
        <p:spPr>
          <a:xfrm>
            <a:off x="7022274" y="4300074"/>
            <a:ext cx="251123" cy="215960"/>
          </a:xfrm>
          <a:custGeom>
            <a:rect b="b" l="l" r="r" t="t"/>
            <a:pathLst>
              <a:path extrusionOk="0" h="51696" w="55344">
                <a:moveTo>
                  <a:pt x="6521" y="7894"/>
                </a:moveTo>
                <a:cubicBezTo>
                  <a:pt x="1060" y="14876"/>
                  <a:pt x="-2877" y="35818"/>
                  <a:pt x="2711" y="42927"/>
                </a:cubicBezTo>
                <a:cubicBezTo>
                  <a:pt x="8299" y="50036"/>
                  <a:pt x="31286" y="53722"/>
                  <a:pt x="40049" y="50547"/>
                </a:cubicBezTo>
                <a:cubicBezTo>
                  <a:pt x="48812" y="47372"/>
                  <a:pt x="56051" y="32129"/>
                  <a:pt x="55289" y="23877"/>
                </a:cubicBezTo>
                <a:cubicBezTo>
                  <a:pt x="54527" y="15625"/>
                  <a:pt x="43605" y="3700"/>
                  <a:pt x="35477" y="1036"/>
                </a:cubicBezTo>
                <a:cubicBezTo>
                  <a:pt x="27349" y="-1628"/>
                  <a:pt x="11982" y="912"/>
                  <a:pt x="6521" y="78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pic>
        <p:nvPicPr>
          <p:cNvPr id="333" name="Google Shape;3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37" y="1766513"/>
            <a:ext cx="1610425" cy="16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1825" y="1928713"/>
            <a:ext cx="1460350" cy="14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512" y="1904100"/>
            <a:ext cx="1335299" cy="13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/>
          <p:nvPr>
            <p:ph type="title"/>
          </p:nvPr>
        </p:nvSpPr>
        <p:spPr>
          <a:xfrm>
            <a:off x="845450" y="68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342" name="Google Shape;342;p28"/>
          <p:cNvSpPr txBox="1"/>
          <p:nvPr>
            <p:ph idx="1" type="body"/>
          </p:nvPr>
        </p:nvSpPr>
        <p:spPr>
          <a:xfrm>
            <a:off x="720000" y="1152475"/>
            <a:ext cx="802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RQ1</a:t>
            </a:r>
            <a:r>
              <a:rPr lang="en" sz="1800"/>
              <a:t>. What are the conceptual differences among the fair ranking metrics?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RQ2.</a:t>
            </a:r>
            <a:r>
              <a:rPr lang="en" sz="1800"/>
              <a:t> What is needed to apply these metrics to real IAS?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RQ3.</a:t>
            </a:r>
            <a:r>
              <a:rPr lang="en" sz="1800"/>
              <a:t> What are the design decisions and parameters involved, and how sensitive are the resulting metrics to those decisions?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RQ4.</a:t>
            </a:r>
            <a:r>
              <a:rPr lang="en" sz="1800"/>
              <a:t> What are the empirical differences in how these metrics assess the relative fairness of different recommendation algorithms or retrieval runs?</a:t>
            </a:r>
            <a:endParaRPr sz="1800"/>
          </a:p>
        </p:txBody>
      </p:sp>
      <p:sp>
        <p:nvSpPr>
          <p:cNvPr id="343" name="Google Shape;343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>
            <a:off x="2549150" y="68675"/>
            <a:ext cx="43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Tasks</a:t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 flipH="1" rot="-10523683">
            <a:off x="794809" y="1372632"/>
            <a:ext cx="2391885" cy="2375312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 flipH="1" rot="-10523646">
            <a:off x="3484232" y="1377168"/>
            <a:ext cx="2506541" cy="2428994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 flipH="1" rot="-10523693">
            <a:off x="6179336" y="1371411"/>
            <a:ext cx="2358744" cy="2349937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 txBox="1"/>
          <p:nvPr/>
        </p:nvSpPr>
        <p:spPr>
          <a:xfrm>
            <a:off x="1164925" y="1974925"/>
            <a:ext cx="1548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Conceptual Analysis of Fair Ranking Metrics</a:t>
            </a: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3963050" y="1835550"/>
            <a:ext cx="1548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Implementing Fair Ranking Metrics in Real-World IAS Datasets</a:t>
            </a: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6584263" y="2168700"/>
            <a:ext cx="1548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rPr>
              <a:t>Sensitivity Analysis</a:t>
            </a:r>
            <a:endParaRPr sz="1800">
              <a:solidFill>
                <a:schemeClr val="accen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5" name="Google Shape;3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"/>
          <p:cNvSpPr txBox="1"/>
          <p:nvPr>
            <p:ph type="title"/>
          </p:nvPr>
        </p:nvSpPr>
        <p:spPr>
          <a:xfrm>
            <a:off x="720000" y="6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Design Decomposition</a:t>
            </a:r>
            <a:endParaRPr/>
          </a:p>
        </p:txBody>
      </p:sp>
      <p:sp>
        <p:nvSpPr>
          <p:cNvPr id="361" name="Google Shape;361;p30"/>
          <p:cNvSpPr/>
          <p:nvPr/>
        </p:nvSpPr>
        <p:spPr>
          <a:xfrm rot="-5400000">
            <a:off x="3304553" y="580909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62" name="Google Shape;362;p30"/>
          <p:cNvSpPr txBox="1"/>
          <p:nvPr/>
        </p:nvSpPr>
        <p:spPr>
          <a:xfrm>
            <a:off x="2723662" y="1250987"/>
            <a:ext cx="175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Fairness Goal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363" name="Google Shape;363;p30"/>
          <p:cNvSpPr txBox="1"/>
          <p:nvPr/>
        </p:nvSpPr>
        <p:spPr>
          <a:xfrm>
            <a:off x="2389800" y="1868725"/>
            <a:ext cx="2509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What does it mean to be fair?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64" name="Google Shape;364;p30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68725" y="4244840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0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68725" y="1796469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68725" y="2398583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68725" y="3031281"/>
            <a:ext cx="529060" cy="5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0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68725" y="3642725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0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597788" y="2412735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597790" y="4262070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597788" y="180362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597788" y="3014934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597788" y="3649817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68725" y="1215600"/>
            <a:ext cx="529050" cy="53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597788" y="121560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431350" y="2836137"/>
            <a:ext cx="418951" cy="4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552313" y="4441474"/>
            <a:ext cx="195543" cy="22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296850" y="1215600"/>
            <a:ext cx="687952" cy="78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356815" y="2053134"/>
            <a:ext cx="568018" cy="6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474078" y="3439789"/>
            <a:ext cx="333504" cy="4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506197" y="3969064"/>
            <a:ext cx="269259" cy="3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/>
        </p:nvSpPr>
        <p:spPr>
          <a:xfrm rot="-5400000">
            <a:off x="1530988" y="2737416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attention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83" name="Google Shape;38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/>
          <p:nvPr>
            <p:ph type="title"/>
          </p:nvPr>
        </p:nvSpPr>
        <p:spPr>
          <a:xfrm>
            <a:off x="838475" y="58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Fairness Goal</a:t>
            </a:r>
            <a:endParaRPr/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247775" y="293474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247775" y="412087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1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247775" y="1767774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1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247775" y="3539494"/>
            <a:ext cx="443920" cy="50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1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247775" y="2352597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1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691699" y="1781303"/>
            <a:ext cx="385720" cy="5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1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691701" y="2951211"/>
            <a:ext cx="385720" cy="5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1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691699" y="4127710"/>
            <a:ext cx="385720" cy="5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1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691699" y="3523866"/>
            <a:ext cx="385720" cy="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1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691699" y="2359376"/>
            <a:ext cx="385720" cy="5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1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247775" y="1201650"/>
            <a:ext cx="443915" cy="5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691699" y="1201650"/>
            <a:ext cx="385720" cy="5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/>
          <p:nvPr/>
        </p:nvSpPr>
        <p:spPr>
          <a:xfrm>
            <a:off x="1128070" y="1216468"/>
            <a:ext cx="24600" cy="22491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 txBox="1"/>
          <p:nvPr/>
        </p:nvSpPr>
        <p:spPr>
          <a:xfrm rot="5400000">
            <a:off x="930532" y="2138954"/>
            <a:ext cx="87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Group A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1128070" y="3539488"/>
            <a:ext cx="24600" cy="11058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 txBox="1"/>
          <p:nvPr/>
        </p:nvSpPr>
        <p:spPr>
          <a:xfrm rot="5400000">
            <a:off x="982375" y="3907750"/>
            <a:ext cx="8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Group B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405" name="Google Shape;405;p31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4701625" y="317129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4701625" y="435742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4701625" y="2004324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4701625" y="3776044"/>
            <a:ext cx="443920" cy="50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1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4701625" y="2589147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1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5145549" y="2017853"/>
            <a:ext cx="385720" cy="5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1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5145551" y="3187761"/>
            <a:ext cx="385720" cy="5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1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5145549" y="4364260"/>
            <a:ext cx="385720" cy="5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1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5145549" y="3760416"/>
            <a:ext cx="385720" cy="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1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5145549" y="2595926"/>
            <a:ext cx="385720" cy="5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1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4701625" y="1438200"/>
            <a:ext cx="443915" cy="5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1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5145549" y="1438200"/>
            <a:ext cx="385720" cy="5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1"/>
          <p:cNvSpPr/>
          <p:nvPr/>
        </p:nvSpPr>
        <p:spPr>
          <a:xfrm>
            <a:off x="5553950" y="1498000"/>
            <a:ext cx="6963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1"/>
          <p:cNvSpPr/>
          <p:nvPr/>
        </p:nvSpPr>
        <p:spPr>
          <a:xfrm>
            <a:off x="5553950" y="1633550"/>
            <a:ext cx="6120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1"/>
          <p:cNvSpPr/>
          <p:nvPr/>
        </p:nvSpPr>
        <p:spPr>
          <a:xfrm>
            <a:off x="5542575" y="2139450"/>
            <a:ext cx="6120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"/>
          <p:cNvSpPr/>
          <p:nvPr/>
        </p:nvSpPr>
        <p:spPr>
          <a:xfrm>
            <a:off x="5542573" y="2275000"/>
            <a:ext cx="4995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1"/>
          <p:cNvSpPr/>
          <p:nvPr/>
        </p:nvSpPr>
        <p:spPr>
          <a:xfrm>
            <a:off x="5542572" y="2677050"/>
            <a:ext cx="5505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1"/>
          <p:cNvSpPr/>
          <p:nvPr/>
        </p:nvSpPr>
        <p:spPr>
          <a:xfrm>
            <a:off x="5542571" y="2812600"/>
            <a:ext cx="3858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1"/>
          <p:cNvSpPr/>
          <p:nvPr/>
        </p:nvSpPr>
        <p:spPr>
          <a:xfrm>
            <a:off x="5542572" y="3309025"/>
            <a:ext cx="4995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5542568" y="3444575"/>
            <a:ext cx="3057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5553950" y="3856100"/>
            <a:ext cx="4440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5553950" y="3991650"/>
            <a:ext cx="1821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5553950" y="4478600"/>
            <a:ext cx="3858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5553950" y="4614150"/>
            <a:ext cx="1092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31"/>
          <p:cNvCxnSpPr/>
          <p:nvPr/>
        </p:nvCxnSpPr>
        <p:spPr>
          <a:xfrm flipH="1">
            <a:off x="5936200" y="1438200"/>
            <a:ext cx="346500" cy="3343800"/>
          </a:xfrm>
          <a:prstGeom prst="straightConnector1">
            <a:avLst/>
          </a:prstGeom>
          <a:noFill/>
          <a:ln cap="flat" cmpd="sng" w="9525">
            <a:solidFill>
              <a:srgbClr val="09347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0" name="Google Shape;430;p31"/>
          <p:cNvCxnSpPr/>
          <p:nvPr/>
        </p:nvCxnSpPr>
        <p:spPr>
          <a:xfrm flipH="1">
            <a:off x="5656663" y="1614700"/>
            <a:ext cx="517200" cy="3186600"/>
          </a:xfrm>
          <a:prstGeom prst="straightConnector1">
            <a:avLst/>
          </a:prstGeom>
          <a:noFill/>
          <a:ln cap="flat" cmpd="sng" w="9525">
            <a:solidFill>
              <a:srgbClr val="FF560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1" name="Google Shape;431;p31"/>
          <p:cNvSpPr/>
          <p:nvPr/>
        </p:nvSpPr>
        <p:spPr>
          <a:xfrm>
            <a:off x="4846275" y="1113700"/>
            <a:ext cx="2196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4846275" y="1249250"/>
            <a:ext cx="2196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1"/>
          <p:cNvSpPr txBox="1"/>
          <p:nvPr/>
        </p:nvSpPr>
        <p:spPr>
          <a:xfrm>
            <a:off x="5065875" y="1017725"/>
            <a:ext cx="81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Relevance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5070299" y="1156050"/>
            <a:ext cx="126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Exposure/Attention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5" name="Google Shape;435;p31"/>
          <p:cNvSpPr/>
          <p:nvPr/>
        </p:nvSpPr>
        <p:spPr>
          <a:xfrm rot="-248796">
            <a:off x="1891087" y="1870329"/>
            <a:ext cx="2582147" cy="1415108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 rot="-248928">
            <a:off x="2194228" y="1974770"/>
            <a:ext cx="2200756" cy="1206088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 txBox="1"/>
          <p:nvPr/>
        </p:nvSpPr>
        <p:spPr>
          <a:xfrm>
            <a:off x="2122850" y="2101863"/>
            <a:ext cx="2302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PreF𝚫, FAIR, AWRF, DP, EED</a:t>
            </a:r>
            <a:endParaRPr sz="13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438" name="Google Shape;438;p31"/>
          <p:cNvSpPr txBox="1"/>
          <p:nvPr/>
        </p:nvSpPr>
        <p:spPr>
          <a:xfrm>
            <a:off x="2172488" y="2449538"/>
            <a:ext cx="2407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Item position should not be affected by membership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39" name="Google Shape;439;p31"/>
          <p:cNvSpPr/>
          <p:nvPr/>
        </p:nvSpPr>
        <p:spPr>
          <a:xfrm rot="-5400000">
            <a:off x="2283383" y="2608666"/>
            <a:ext cx="838426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40" name="Google Shape;440;p31"/>
          <p:cNvSpPr txBox="1"/>
          <p:nvPr/>
        </p:nvSpPr>
        <p:spPr>
          <a:xfrm>
            <a:off x="1824963" y="3156208"/>
            <a:ext cx="1755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Statistical Parity</a:t>
            </a:r>
            <a:endParaRPr sz="22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441" name="Google Shape;441;p31"/>
          <p:cNvSpPr/>
          <p:nvPr/>
        </p:nvSpPr>
        <p:spPr>
          <a:xfrm rot="-248796">
            <a:off x="6413237" y="1988104"/>
            <a:ext cx="2582147" cy="1415108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 rot="-248928">
            <a:off x="6716378" y="2092545"/>
            <a:ext cx="2200756" cy="1206088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1"/>
          <p:cNvSpPr txBox="1"/>
          <p:nvPr/>
        </p:nvSpPr>
        <p:spPr>
          <a:xfrm>
            <a:off x="6645000" y="2219645"/>
            <a:ext cx="230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IAA, EUR, RUR, EEL, EER</a:t>
            </a:r>
            <a:endParaRPr sz="13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6694638" y="2567313"/>
            <a:ext cx="2407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Exposure/attention should be proportional to relevance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45" name="Google Shape;445;p31"/>
          <p:cNvSpPr/>
          <p:nvPr/>
        </p:nvSpPr>
        <p:spPr>
          <a:xfrm rot="-5400000">
            <a:off x="6805533" y="2726441"/>
            <a:ext cx="838426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46" name="Google Shape;446;p31"/>
          <p:cNvSpPr txBox="1"/>
          <p:nvPr/>
        </p:nvSpPr>
        <p:spPr>
          <a:xfrm>
            <a:off x="6370625" y="3218001"/>
            <a:ext cx="17553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Equal Opportunity</a:t>
            </a:r>
            <a:endParaRPr sz="22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447" name="Google Shape;4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/>
          <p:nvPr>
            <p:ph type="title"/>
          </p:nvPr>
        </p:nvSpPr>
        <p:spPr>
          <a:xfrm>
            <a:off x="720000" y="6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Design Decomposition</a:t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 rot="-5400000">
            <a:off x="3304553" y="580909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4" name="Google Shape;454;p32"/>
          <p:cNvSpPr txBox="1"/>
          <p:nvPr/>
        </p:nvSpPr>
        <p:spPr>
          <a:xfrm>
            <a:off x="2723662" y="1250987"/>
            <a:ext cx="175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Fairness Goal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455" name="Google Shape;455;p32"/>
          <p:cNvSpPr/>
          <p:nvPr/>
        </p:nvSpPr>
        <p:spPr>
          <a:xfrm rot="-5400000">
            <a:off x="6965753" y="605272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6" name="Google Shape;456;p32"/>
          <p:cNvSpPr txBox="1"/>
          <p:nvPr/>
        </p:nvSpPr>
        <p:spPr>
          <a:xfrm>
            <a:off x="6384862" y="1188430"/>
            <a:ext cx="175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Browsing Model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2389800" y="1868725"/>
            <a:ext cx="2509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What does it mean to be fair?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8" name="Google Shape;458;p32"/>
          <p:cNvSpPr txBox="1"/>
          <p:nvPr/>
        </p:nvSpPr>
        <p:spPr>
          <a:xfrm>
            <a:off x="5981969" y="1887425"/>
            <a:ext cx="26742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How to measure position weight?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59" name="Google Shape;459;p32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68725" y="4244840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68725" y="1796469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2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68725" y="2398583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2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68725" y="3031281"/>
            <a:ext cx="529060" cy="5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2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68725" y="3642725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2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597788" y="2412735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2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597790" y="4262070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2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597788" y="180362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2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597788" y="3014934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2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597788" y="3649817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2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68725" y="1215600"/>
            <a:ext cx="529050" cy="53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2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597788" y="121560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2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431350" y="2836137"/>
            <a:ext cx="418951" cy="4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2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552313" y="4441474"/>
            <a:ext cx="195543" cy="22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2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296850" y="1215600"/>
            <a:ext cx="687952" cy="78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2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356815" y="2053134"/>
            <a:ext cx="568018" cy="6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2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474078" y="3439789"/>
            <a:ext cx="333504" cy="4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2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506197" y="3969064"/>
            <a:ext cx="269259" cy="3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2"/>
          <p:cNvSpPr txBox="1"/>
          <p:nvPr/>
        </p:nvSpPr>
        <p:spPr>
          <a:xfrm rot="-5400000">
            <a:off x="1530988" y="2737416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attention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8" name="Google Shape;47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/>
        </p:nvSpPr>
        <p:spPr>
          <a:xfrm>
            <a:off x="720000" y="695050"/>
            <a:ext cx="7987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Cabin Medium"/>
                <a:ea typeface="Cabin Medium"/>
                <a:cs typeface="Cabin Medium"/>
                <a:sym typeface="Cabin Medium"/>
              </a:rPr>
              <a:t>2022</a:t>
            </a:r>
            <a:endParaRPr sz="1900">
              <a:solidFill>
                <a:schemeClr val="accent3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3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  <a:latin typeface="Cabin Medium"/>
                <a:ea typeface="Cabin Medium"/>
                <a:cs typeface="Cabin Medium"/>
                <a:sym typeface="Cabin Medium"/>
              </a:rPr>
              <a:t>Raj, A., &amp; Ekstrand, M. D. (2022, July). Measuring Fairness in Ranked Results: An Analytical and Empirical Comparison. In Proceedings of the 45th International ACM SIGIR Conference on </a:t>
            </a:r>
            <a:endParaRPr sz="1900">
              <a:solidFill>
                <a:schemeClr val="accent3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FF"/>
                </a:solidFill>
                <a:latin typeface="Cabin Medium"/>
                <a:ea typeface="Cabin Medium"/>
                <a:cs typeface="Cabin Medium"/>
                <a:sym typeface="Cabin Medium"/>
              </a:rPr>
              <a:t>DOI 10.1145/3477495.3532018</a:t>
            </a:r>
            <a:endParaRPr sz="1700">
              <a:solidFill>
                <a:srgbClr val="0000FF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450" y="-6"/>
            <a:ext cx="752025" cy="748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750" y="7"/>
            <a:ext cx="655325" cy="74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p33"/>
          <p:cNvCxnSpPr>
            <a:stCxn id="484" idx="3"/>
            <a:endCxn id="485" idx="3"/>
          </p:cNvCxnSpPr>
          <p:nvPr/>
        </p:nvCxnSpPr>
        <p:spPr>
          <a:xfrm flipH="1" rot="10800000">
            <a:off x="5448200" y="1385796"/>
            <a:ext cx="681900" cy="462300"/>
          </a:xfrm>
          <a:prstGeom prst="curvedConnector3">
            <a:avLst>
              <a:gd fmla="val 49998" name="adj1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33"/>
          <p:cNvCxnSpPr>
            <a:stCxn id="487" idx="3"/>
            <a:endCxn id="485" idx="3"/>
          </p:cNvCxnSpPr>
          <p:nvPr/>
        </p:nvCxnSpPr>
        <p:spPr>
          <a:xfrm flipH="1" rot="10800000">
            <a:off x="5395125" y="1385675"/>
            <a:ext cx="735000" cy="19194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88" name="Google Shape;488;p33"/>
          <p:cNvCxnSpPr>
            <a:stCxn id="484" idx="1"/>
            <a:endCxn id="489" idx="3"/>
          </p:cNvCxnSpPr>
          <p:nvPr/>
        </p:nvCxnSpPr>
        <p:spPr>
          <a:xfrm flipH="1">
            <a:off x="2759000" y="1848096"/>
            <a:ext cx="933900" cy="7236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0" name="Google Shape;490;p33"/>
          <p:cNvSpPr txBox="1"/>
          <p:nvPr>
            <p:ph type="title"/>
          </p:nvPr>
        </p:nvSpPr>
        <p:spPr>
          <a:xfrm>
            <a:off x="720000" y="68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Browsing Models</a:t>
            </a:r>
            <a:endParaRPr/>
          </a:p>
        </p:txBody>
      </p:sp>
      <p:sp>
        <p:nvSpPr>
          <p:cNvPr id="491" name="Google Shape;491;p33"/>
          <p:cNvSpPr/>
          <p:nvPr/>
        </p:nvSpPr>
        <p:spPr>
          <a:xfrm flipH="1" rot="-10551930">
            <a:off x="877506" y="1231869"/>
            <a:ext cx="1610732" cy="1460451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3"/>
          <p:cNvSpPr txBox="1"/>
          <p:nvPr/>
        </p:nvSpPr>
        <p:spPr>
          <a:xfrm>
            <a:off x="924825" y="1570888"/>
            <a:ext cx="1548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visiting probability exponentially decreases with position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3" name="Google Shape;493;p33"/>
          <p:cNvSpPr/>
          <p:nvPr/>
        </p:nvSpPr>
        <p:spPr>
          <a:xfrm>
            <a:off x="2106851" y="2194472"/>
            <a:ext cx="698165" cy="692985"/>
          </a:xfrm>
          <a:custGeom>
            <a:rect b="b" l="l" r="r" t="t"/>
            <a:pathLst>
              <a:path extrusionOk="0" h="51696" w="55344">
                <a:moveTo>
                  <a:pt x="6521" y="7894"/>
                </a:moveTo>
                <a:cubicBezTo>
                  <a:pt x="1060" y="14876"/>
                  <a:pt x="-2877" y="35818"/>
                  <a:pt x="2711" y="42927"/>
                </a:cubicBezTo>
                <a:cubicBezTo>
                  <a:pt x="8299" y="50036"/>
                  <a:pt x="31286" y="53722"/>
                  <a:pt x="40049" y="50547"/>
                </a:cubicBezTo>
                <a:cubicBezTo>
                  <a:pt x="48812" y="47372"/>
                  <a:pt x="56051" y="32129"/>
                  <a:pt x="55289" y="23877"/>
                </a:cubicBezTo>
                <a:cubicBezTo>
                  <a:pt x="54527" y="15625"/>
                  <a:pt x="43605" y="3700"/>
                  <a:pt x="35477" y="1036"/>
                </a:cubicBezTo>
                <a:cubicBezTo>
                  <a:pt x="27349" y="-1628"/>
                  <a:pt x="11982" y="912"/>
                  <a:pt x="6521" y="78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89" name="Google Shape;489;p33"/>
          <p:cNvSpPr txBox="1"/>
          <p:nvPr/>
        </p:nvSpPr>
        <p:spPr>
          <a:xfrm>
            <a:off x="2106850" y="2307600"/>
            <a:ext cx="6522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RBP</a:t>
            </a:r>
            <a:endParaRPr sz="1500">
              <a:solidFill>
                <a:schemeClr val="accent1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94" name="Google Shape;494;p33"/>
          <p:cNvSpPr/>
          <p:nvPr/>
        </p:nvSpPr>
        <p:spPr>
          <a:xfrm flipH="1" rot="-10551493">
            <a:off x="877498" y="2968161"/>
            <a:ext cx="1610746" cy="1460088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 txBox="1"/>
          <p:nvPr/>
        </p:nvSpPr>
        <p:spPr>
          <a:xfrm>
            <a:off x="924825" y="3307063"/>
            <a:ext cx="1548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visiting probability exponentially decreases with position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6" name="Google Shape;496;p33"/>
          <p:cNvSpPr/>
          <p:nvPr/>
        </p:nvSpPr>
        <p:spPr>
          <a:xfrm rot="10551930">
            <a:off x="6712363" y="1231869"/>
            <a:ext cx="1610732" cy="1460451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3"/>
          <p:cNvSpPr txBox="1"/>
          <p:nvPr/>
        </p:nvSpPr>
        <p:spPr>
          <a:xfrm flipH="1">
            <a:off x="6726868" y="1570888"/>
            <a:ext cx="1548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visiting probability depends on relevance of visited items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8" name="Google Shape;498;p33"/>
          <p:cNvSpPr/>
          <p:nvPr/>
        </p:nvSpPr>
        <p:spPr>
          <a:xfrm flipH="1">
            <a:off x="6121520" y="1039227"/>
            <a:ext cx="752678" cy="692985"/>
          </a:xfrm>
          <a:custGeom>
            <a:rect b="b" l="l" r="r" t="t"/>
            <a:pathLst>
              <a:path extrusionOk="0" h="51696" w="55344">
                <a:moveTo>
                  <a:pt x="6521" y="7894"/>
                </a:moveTo>
                <a:cubicBezTo>
                  <a:pt x="1060" y="14876"/>
                  <a:pt x="-2877" y="35818"/>
                  <a:pt x="2711" y="42927"/>
                </a:cubicBezTo>
                <a:cubicBezTo>
                  <a:pt x="8299" y="50036"/>
                  <a:pt x="31286" y="53722"/>
                  <a:pt x="40049" y="50547"/>
                </a:cubicBezTo>
                <a:cubicBezTo>
                  <a:pt x="48812" y="47372"/>
                  <a:pt x="56051" y="32129"/>
                  <a:pt x="55289" y="23877"/>
                </a:cubicBezTo>
                <a:cubicBezTo>
                  <a:pt x="54527" y="15625"/>
                  <a:pt x="43605" y="3700"/>
                  <a:pt x="35477" y="1036"/>
                </a:cubicBezTo>
                <a:cubicBezTo>
                  <a:pt x="27349" y="-1628"/>
                  <a:pt x="11982" y="912"/>
                  <a:pt x="6521" y="78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85" name="Google Shape;485;p33"/>
          <p:cNvSpPr txBox="1"/>
          <p:nvPr/>
        </p:nvSpPr>
        <p:spPr>
          <a:xfrm flipH="1">
            <a:off x="6130075" y="1178250"/>
            <a:ext cx="888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Cascade</a:t>
            </a:r>
            <a:endParaRPr>
              <a:solidFill>
                <a:schemeClr val="accent1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99" name="Google Shape;499;p33"/>
          <p:cNvSpPr/>
          <p:nvPr/>
        </p:nvSpPr>
        <p:spPr>
          <a:xfrm rot="10551493">
            <a:off x="6712355" y="2968161"/>
            <a:ext cx="1610746" cy="1460088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3"/>
          <p:cNvSpPr txBox="1"/>
          <p:nvPr/>
        </p:nvSpPr>
        <p:spPr>
          <a:xfrm flipH="1">
            <a:off x="6726868" y="3307063"/>
            <a:ext cx="15489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visiting probability logarithmically decreases with position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1" name="Google Shape;501;p33"/>
          <p:cNvSpPr/>
          <p:nvPr/>
        </p:nvSpPr>
        <p:spPr>
          <a:xfrm rot="-5400000">
            <a:off x="4187827" y="917461"/>
            <a:ext cx="765412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84" name="Google Shape;484;p33"/>
          <p:cNvSpPr txBox="1"/>
          <p:nvPr/>
        </p:nvSpPr>
        <p:spPr>
          <a:xfrm>
            <a:off x="3692900" y="1501596"/>
            <a:ext cx="1755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Patience Parameter</a:t>
            </a:r>
            <a:endParaRPr sz="18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02" name="Google Shape;502;p33"/>
          <p:cNvSpPr/>
          <p:nvPr/>
        </p:nvSpPr>
        <p:spPr>
          <a:xfrm rot="-5400000">
            <a:off x="4221956" y="2464065"/>
            <a:ext cx="756704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87" name="Google Shape;487;p33"/>
          <p:cNvSpPr txBox="1"/>
          <p:nvPr/>
        </p:nvSpPr>
        <p:spPr>
          <a:xfrm>
            <a:off x="3897225" y="3040925"/>
            <a:ext cx="14979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Stopping Probability</a:t>
            </a:r>
            <a:endParaRPr sz="18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03" name="Google Shape;503;p33"/>
          <p:cNvSpPr txBox="1"/>
          <p:nvPr/>
        </p:nvSpPr>
        <p:spPr>
          <a:xfrm>
            <a:off x="3692900" y="1062165"/>
            <a:ext cx="1755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Parameters</a:t>
            </a:r>
            <a:endParaRPr sz="16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04" name="Google Shape;504;p33"/>
          <p:cNvSpPr/>
          <p:nvPr/>
        </p:nvSpPr>
        <p:spPr>
          <a:xfrm flipH="1">
            <a:off x="2254170" y="3778975"/>
            <a:ext cx="933930" cy="723615"/>
          </a:xfrm>
          <a:custGeom>
            <a:rect b="b" l="l" r="r" t="t"/>
            <a:pathLst>
              <a:path extrusionOk="0" h="51696" w="55344">
                <a:moveTo>
                  <a:pt x="6521" y="7894"/>
                </a:moveTo>
                <a:cubicBezTo>
                  <a:pt x="1060" y="14876"/>
                  <a:pt x="-2877" y="35818"/>
                  <a:pt x="2711" y="42927"/>
                </a:cubicBezTo>
                <a:cubicBezTo>
                  <a:pt x="8299" y="50036"/>
                  <a:pt x="31286" y="53722"/>
                  <a:pt x="40049" y="50547"/>
                </a:cubicBezTo>
                <a:cubicBezTo>
                  <a:pt x="48812" y="47372"/>
                  <a:pt x="56051" y="32129"/>
                  <a:pt x="55289" y="23877"/>
                </a:cubicBezTo>
                <a:cubicBezTo>
                  <a:pt x="54527" y="15625"/>
                  <a:pt x="43605" y="3700"/>
                  <a:pt x="35477" y="1036"/>
                </a:cubicBezTo>
                <a:cubicBezTo>
                  <a:pt x="27349" y="-1628"/>
                  <a:pt x="11982" y="912"/>
                  <a:pt x="6521" y="78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05" name="Google Shape;505;p33"/>
          <p:cNvSpPr txBox="1"/>
          <p:nvPr/>
        </p:nvSpPr>
        <p:spPr>
          <a:xfrm flipH="1">
            <a:off x="2210375" y="3933325"/>
            <a:ext cx="1021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Geometric</a:t>
            </a:r>
            <a:endParaRPr>
              <a:solidFill>
                <a:schemeClr val="accent1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506" name="Google Shape;506;p33"/>
          <p:cNvSpPr/>
          <p:nvPr/>
        </p:nvSpPr>
        <p:spPr>
          <a:xfrm flipH="1">
            <a:off x="6053866" y="2704525"/>
            <a:ext cx="887994" cy="793146"/>
          </a:xfrm>
          <a:custGeom>
            <a:rect b="b" l="l" r="r" t="t"/>
            <a:pathLst>
              <a:path extrusionOk="0" h="51696" w="55344">
                <a:moveTo>
                  <a:pt x="6521" y="7894"/>
                </a:moveTo>
                <a:cubicBezTo>
                  <a:pt x="1060" y="14876"/>
                  <a:pt x="-2877" y="35818"/>
                  <a:pt x="2711" y="42927"/>
                </a:cubicBezTo>
                <a:cubicBezTo>
                  <a:pt x="8299" y="50036"/>
                  <a:pt x="31286" y="53722"/>
                  <a:pt x="40049" y="50547"/>
                </a:cubicBezTo>
                <a:cubicBezTo>
                  <a:pt x="48812" y="47372"/>
                  <a:pt x="56051" y="32129"/>
                  <a:pt x="55289" y="23877"/>
                </a:cubicBezTo>
                <a:cubicBezTo>
                  <a:pt x="54527" y="15625"/>
                  <a:pt x="43605" y="3700"/>
                  <a:pt x="35477" y="1036"/>
                </a:cubicBezTo>
                <a:cubicBezTo>
                  <a:pt x="27349" y="-1628"/>
                  <a:pt x="11982" y="912"/>
                  <a:pt x="6521" y="78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507" name="Google Shape;507;p33"/>
          <p:cNvSpPr txBox="1"/>
          <p:nvPr/>
        </p:nvSpPr>
        <p:spPr>
          <a:xfrm flipH="1">
            <a:off x="5987113" y="2893650"/>
            <a:ext cx="1021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Logarithmic</a:t>
            </a:r>
            <a:endParaRPr sz="1300">
              <a:solidFill>
                <a:schemeClr val="accent1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cxnSp>
        <p:nvCxnSpPr>
          <p:cNvPr id="508" name="Google Shape;508;p33"/>
          <p:cNvCxnSpPr/>
          <p:nvPr/>
        </p:nvCxnSpPr>
        <p:spPr>
          <a:xfrm flipH="1">
            <a:off x="3100550" y="3450725"/>
            <a:ext cx="556500" cy="516600"/>
          </a:xfrm>
          <a:prstGeom prst="curvedConnector3">
            <a:avLst>
              <a:gd fmla="val 50000" name="adj1"/>
            </a:avLst>
          </a:prstGeom>
          <a:solidFill>
            <a:schemeClr val="lt2"/>
          </a:solidFill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9" name="Google Shape;50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/>
          <p:nvPr>
            <p:ph type="title"/>
          </p:nvPr>
        </p:nvSpPr>
        <p:spPr>
          <a:xfrm>
            <a:off x="720000" y="6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Design Decomposition</a:t>
            </a:r>
            <a:endParaRPr/>
          </a:p>
        </p:txBody>
      </p:sp>
      <p:sp>
        <p:nvSpPr>
          <p:cNvPr id="515" name="Google Shape;515;p34"/>
          <p:cNvSpPr/>
          <p:nvPr/>
        </p:nvSpPr>
        <p:spPr>
          <a:xfrm rot="-5400000">
            <a:off x="3304553" y="580909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6" name="Google Shape;516;p34"/>
          <p:cNvSpPr txBox="1"/>
          <p:nvPr/>
        </p:nvSpPr>
        <p:spPr>
          <a:xfrm>
            <a:off x="2723662" y="1250987"/>
            <a:ext cx="175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Fairness Goal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17" name="Google Shape;517;p34"/>
          <p:cNvSpPr/>
          <p:nvPr/>
        </p:nvSpPr>
        <p:spPr>
          <a:xfrm rot="-5400000">
            <a:off x="6965753" y="605272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8" name="Google Shape;518;p34"/>
          <p:cNvSpPr txBox="1"/>
          <p:nvPr/>
        </p:nvSpPr>
        <p:spPr>
          <a:xfrm>
            <a:off x="6384862" y="1188430"/>
            <a:ext cx="175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Browsing Model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19" name="Google Shape;519;p34"/>
          <p:cNvSpPr/>
          <p:nvPr/>
        </p:nvSpPr>
        <p:spPr>
          <a:xfrm rot="-5400000">
            <a:off x="3389678" y="1877284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0" name="Google Shape;520;p34"/>
          <p:cNvSpPr txBox="1"/>
          <p:nvPr/>
        </p:nvSpPr>
        <p:spPr>
          <a:xfrm>
            <a:off x="2725525" y="2555575"/>
            <a:ext cx="19218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Target Exposure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21" name="Google Shape;521;p34"/>
          <p:cNvSpPr txBox="1"/>
          <p:nvPr/>
        </p:nvSpPr>
        <p:spPr>
          <a:xfrm>
            <a:off x="2389800" y="1868725"/>
            <a:ext cx="2509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What does it mean to be fair?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2" name="Google Shape;522;p34"/>
          <p:cNvSpPr txBox="1"/>
          <p:nvPr/>
        </p:nvSpPr>
        <p:spPr>
          <a:xfrm>
            <a:off x="5981969" y="1887425"/>
            <a:ext cx="26742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How to measure position weight?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3" name="Google Shape;523;p34"/>
          <p:cNvSpPr txBox="1"/>
          <p:nvPr/>
        </p:nvSpPr>
        <p:spPr>
          <a:xfrm>
            <a:off x="2325025" y="3165100"/>
            <a:ext cx="3139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Compare system exposure with what?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24" name="Google Shape;524;p34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68725" y="4244840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4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68725" y="1796469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4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68725" y="2398583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4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68725" y="3031281"/>
            <a:ext cx="529060" cy="5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68725" y="3642725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4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597788" y="2412735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597790" y="4262070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4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597788" y="180362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4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597788" y="3014934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4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597788" y="3649817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4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68725" y="1215600"/>
            <a:ext cx="529050" cy="53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4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597788" y="121560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4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431350" y="2836137"/>
            <a:ext cx="418951" cy="4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4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552313" y="4441474"/>
            <a:ext cx="195543" cy="22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4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296850" y="1215600"/>
            <a:ext cx="687952" cy="78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4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356815" y="2053134"/>
            <a:ext cx="568018" cy="6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4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474078" y="3439789"/>
            <a:ext cx="333504" cy="4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4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506197" y="3969064"/>
            <a:ext cx="269259" cy="3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4"/>
          <p:cNvSpPr txBox="1"/>
          <p:nvPr/>
        </p:nvSpPr>
        <p:spPr>
          <a:xfrm rot="-5400000">
            <a:off x="1530988" y="2737416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attention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43" name="Google Shape;54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5"/>
          <p:cNvSpPr txBox="1"/>
          <p:nvPr>
            <p:ph type="title"/>
          </p:nvPr>
        </p:nvSpPr>
        <p:spPr>
          <a:xfrm>
            <a:off x="720000" y="119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Exposure</a:t>
            </a:r>
            <a:endParaRPr/>
          </a:p>
        </p:txBody>
      </p:sp>
      <p:sp>
        <p:nvSpPr>
          <p:cNvPr id="549" name="Google Shape;549;p35"/>
          <p:cNvSpPr txBox="1"/>
          <p:nvPr>
            <p:ph idx="1" type="body"/>
          </p:nvPr>
        </p:nvSpPr>
        <p:spPr>
          <a:xfrm>
            <a:off x="720000" y="1450650"/>
            <a:ext cx="7704000" cy="22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Population estimator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From full ranking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Configured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Ideal exposure based on relevance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Estimated utility (Predicted relevance)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/>
          <p:nvPr>
            <p:ph type="title"/>
          </p:nvPr>
        </p:nvSpPr>
        <p:spPr>
          <a:xfrm>
            <a:off x="720000" y="66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Design Decomposition</a:t>
            </a:r>
            <a:endParaRPr/>
          </a:p>
        </p:txBody>
      </p:sp>
      <p:sp>
        <p:nvSpPr>
          <p:cNvPr id="556" name="Google Shape;556;p36"/>
          <p:cNvSpPr/>
          <p:nvPr/>
        </p:nvSpPr>
        <p:spPr>
          <a:xfrm rot="-5400000">
            <a:off x="3304553" y="580909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7" name="Google Shape;557;p36"/>
          <p:cNvSpPr txBox="1"/>
          <p:nvPr/>
        </p:nvSpPr>
        <p:spPr>
          <a:xfrm>
            <a:off x="2723662" y="1250987"/>
            <a:ext cx="175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Fairness Goal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58" name="Google Shape;558;p36"/>
          <p:cNvSpPr/>
          <p:nvPr/>
        </p:nvSpPr>
        <p:spPr>
          <a:xfrm rot="-5400000">
            <a:off x="6965753" y="605272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9" name="Google Shape;559;p36"/>
          <p:cNvSpPr txBox="1"/>
          <p:nvPr/>
        </p:nvSpPr>
        <p:spPr>
          <a:xfrm>
            <a:off x="6384862" y="1188430"/>
            <a:ext cx="175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Browsing Model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60" name="Google Shape;560;p36"/>
          <p:cNvSpPr/>
          <p:nvPr/>
        </p:nvSpPr>
        <p:spPr>
          <a:xfrm rot="-5400000">
            <a:off x="3389678" y="1877284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1" name="Google Shape;561;p36"/>
          <p:cNvSpPr txBox="1"/>
          <p:nvPr/>
        </p:nvSpPr>
        <p:spPr>
          <a:xfrm>
            <a:off x="2725525" y="2555575"/>
            <a:ext cx="19218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Target Exposure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62" name="Google Shape;562;p36"/>
          <p:cNvSpPr txBox="1"/>
          <p:nvPr/>
        </p:nvSpPr>
        <p:spPr>
          <a:xfrm>
            <a:off x="2389800" y="1868725"/>
            <a:ext cx="2509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What does it mean to be fair?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3" name="Google Shape;563;p36"/>
          <p:cNvSpPr txBox="1"/>
          <p:nvPr/>
        </p:nvSpPr>
        <p:spPr>
          <a:xfrm>
            <a:off x="5981969" y="1887425"/>
            <a:ext cx="26742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How to measure position weight?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64" name="Google Shape;564;p36"/>
          <p:cNvSpPr txBox="1"/>
          <p:nvPr/>
        </p:nvSpPr>
        <p:spPr>
          <a:xfrm>
            <a:off x="2325025" y="3165100"/>
            <a:ext cx="31395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Compare system exposure with what?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65" name="Google Shape;565;p36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68725" y="4244840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6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68725" y="1796469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6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68725" y="2398583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6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68725" y="3031281"/>
            <a:ext cx="529060" cy="5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6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68725" y="3642725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6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597788" y="2412735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6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597790" y="4262070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6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597788" y="180362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6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597788" y="3014934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6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597788" y="3649817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6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68725" y="1215600"/>
            <a:ext cx="529050" cy="53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6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597788" y="121560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6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431350" y="2836137"/>
            <a:ext cx="418951" cy="4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6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552313" y="4441474"/>
            <a:ext cx="195543" cy="22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6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296850" y="1215600"/>
            <a:ext cx="687952" cy="78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6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356815" y="2053134"/>
            <a:ext cx="568018" cy="6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6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474078" y="3439789"/>
            <a:ext cx="333504" cy="4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6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506197" y="3969064"/>
            <a:ext cx="269259" cy="3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6"/>
          <p:cNvSpPr txBox="1"/>
          <p:nvPr/>
        </p:nvSpPr>
        <p:spPr>
          <a:xfrm rot="-5400000">
            <a:off x="1530988" y="2737416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attention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84" name="Google Shape;584;p36"/>
          <p:cNvSpPr/>
          <p:nvPr/>
        </p:nvSpPr>
        <p:spPr>
          <a:xfrm rot="-5400000">
            <a:off x="7022328" y="1861797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5" name="Google Shape;585;p36"/>
          <p:cNvSpPr txBox="1"/>
          <p:nvPr/>
        </p:nvSpPr>
        <p:spPr>
          <a:xfrm>
            <a:off x="6441425" y="2527799"/>
            <a:ext cx="175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Relevance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86" name="Google Shape;586;p36"/>
          <p:cNvSpPr txBox="1"/>
          <p:nvPr/>
        </p:nvSpPr>
        <p:spPr>
          <a:xfrm>
            <a:off x="5981974" y="3174450"/>
            <a:ext cx="26742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How to incorporate relevance?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7" name="Google Shape;587;p36"/>
          <p:cNvSpPr/>
          <p:nvPr/>
        </p:nvSpPr>
        <p:spPr>
          <a:xfrm rot="-5400000">
            <a:off x="5173028" y="3152247"/>
            <a:ext cx="593485" cy="186846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8" name="Google Shape;588;p36"/>
          <p:cNvSpPr txBox="1"/>
          <p:nvPr/>
        </p:nvSpPr>
        <p:spPr>
          <a:xfrm>
            <a:off x="4592125" y="3687474"/>
            <a:ext cx="1755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Group Membership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589" name="Google Shape;589;p36"/>
          <p:cNvSpPr txBox="1"/>
          <p:nvPr/>
        </p:nvSpPr>
        <p:spPr>
          <a:xfrm>
            <a:off x="4216550" y="4461475"/>
            <a:ext cx="27042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Does it allow multinomial and soft group association?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0" name="Google Shape;59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7"/>
          <p:cNvSpPr txBox="1"/>
          <p:nvPr>
            <p:ph type="title"/>
          </p:nvPr>
        </p:nvSpPr>
        <p:spPr>
          <a:xfrm>
            <a:off x="720000" y="111150"/>
            <a:ext cx="530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Membership</a:t>
            </a:r>
            <a:endParaRPr/>
          </a:p>
        </p:txBody>
      </p:sp>
      <p:sp>
        <p:nvSpPr>
          <p:cNvPr id="596" name="Google Shape;596;p37"/>
          <p:cNvSpPr/>
          <p:nvPr/>
        </p:nvSpPr>
        <p:spPr>
          <a:xfrm>
            <a:off x="951150" y="1177950"/>
            <a:ext cx="1802700" cy="17856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7"/>
          <p:cNvSpPr/>
          <p:nvPr/>
        </p:nvSpPr>
        <p:spPr>
          <a:xfrm>
            <a:off x="2769448" y="1243881"/>
            <a:ext cx="1802700" cy="17856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7"/>
          <p:cNvSpPr/>
          <p:nvPr/>
        </p:nvSpPr>
        <p:spPr>
          <a:xfrm>
            <a:off x="1775014" y="2785959"/>
            <a:ext cx="1802700" cy="17856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37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1408717" y="2337683"/>
            <a:ext cx="362225" cy="33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7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1951514" y="1877279"/>
            <a:ext cx="416860" cy="38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7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3080428" y="1598403"/>
            <a:ext cx="416860" cy="37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7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3197285" y="2425265"/>
            <a:ext cx="416860" cy="38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7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3801041" y="1970581"/>
            <a:ext cx="416860" cy="38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7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2171308" y="3012379"/>
            <a:ext cx="416860" cy="38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7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2732652" y="3492722"/>
            <a:ext cx="416860" cy="37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7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2171308" y="3912786"/>
            <a:ext cx="416860" cy="38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7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2420373" y="1915293"/>
            <a:ext cx="297081" cy="311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7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775009" y="2372527"/>
            <a:ext cx="297081" cy="30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7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2588171" y="2997322"/>
            <a:ext cx="297081" cy="309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7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3197292" y="3526189"/>
            <a:ext cx="279840" cy="30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7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2620741" y="3983204"/>
            <a:ext cx="297081" cy="30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7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3530748" y="1631869"/>
            <a:ext cx="279840" cy="30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7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3576612" y="2466175"/>
            <a:ext cx="297081" cy="30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7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1261442" y="1427395"/>
            <a:ext cx="416875" cy="37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7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671261" y="1431838"/>
            <a:ext cx="297081" cy="30524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5167500" y="1243875"/>
            <a:ext cx="3569400" cy="89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Multinomial Protected Attributes</a:t>
            </a:r>
            <a:endParaRPr b="1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Non-Binary Groups, such as gender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7" name="Google Shape;617;p37"/>
          <p:cNvSpPr txBox="1"/>
          <p:nvPr/>
        </p:nvSpPr>
        <p:spPr>
          <a:xfrm>
            <a:off x="4484225" y="2739800"/>
            <a:ext cx="4077900" cy="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Soft Group Association</a:t>
            </a:r>
            <a:endParaRPr b="1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Partial or mixed group membership such as race</a:t>
            </a:r>
            <a:endParaRPr b="1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18" name="Google Shape;6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619" name="Google Shape;619;p37"/>
          <p:cNvSpPr txBox="1"/>
          <p:nvPr/>
        </p:nvSpPr>
        <p:spPr>
          <a:xfrm>
            <a:off x="3847025" y="3983200"/>
            <a:ext cx="535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Pinney, C., Raj, A., Hanna, A., &amp; Ekstrand, M. D. (2023)</a:t>
            </a:r>
            <a:endParaRPr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Much Ado About Gender: Current Practices and Future Recommendations for Appropriate Gender-Aware Information Access. </a:t>
            </a:r>
            <a:endParaRPr b="1"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To appear in CHIIR 2023 </a:t>
            </a:r>
            <a:r>
              <a:rPr lang="en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proceedings</a:t>
            </a:r>
            <a:r>
              <a:rPr lang="en" sz="12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  <a:endParaRPr sz="12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abin"/>
                <a:ea typeface="Cabin"/>
                <a:cs typeface="Cabin"/>
                <a:sym typeface="Cabin"/>
              </a:rPr>
              <a:t>https://arxiv.org/abs/2301.04780</a:t>
            </a:r>
            <a:endParaRPr sz="1200">
              <a:solidFill>
                <a:srgbClr val="0000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620" name="Google Shape;6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0113" y="30812"/>
            <a:ext cx="733375" cy="7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7100" y="15700"/>
            <a:ext cx="548700" cy="76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5775" y="23013"/>
            <a:ext cx="752025" cy="7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8125" y="23038"/>
            <a:ext cx="655325" cy="7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38"/>
          <p:cNvGraphicFramePr/>
          <p:nvPr/>
        </p:nvGraphicFramePr>
        <p:xfrm>
          <a:off x="1577175" y="-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{C2F8286B-B796-4C1C-BBA2-90FF49BE07B5}</a:tableStyleId>
              </a:tblPr>
              <a:tblGrid>
                <a:gridCol w="1001175"/>
                <a:gridCol w="3450750"/>
                <a:gridCol w="1147175"/>
                <a:gridCol w="1101450"/>
                <a:gridCol w="832150"/>
              </a:tblGrid>
              <a:tr h="56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</a:rPr>
                        <a:t>Metric(s)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</a:rPr>
                        <a:t>Goal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</a:rPr>
                        <a:t>Weighting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</a:rPr>
                        <a:t>Relevance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</a:rPr>
                        <a:t>Binomial?</a:t>
                      </a:r>
                      <a:endParaRPr b="1"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7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PreFd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Each prefix representative of whole ranking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 on 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4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FAIR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Each prefix matches target distribution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solidFill>
                          <a:srgbClr val="38761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solidFill>
                          <a:srgbClr val="38761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Weighted representation matches population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Geometric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</a:tr>
              <a:tr h="43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DP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equal across groups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Logarithmic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EUR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proportional to relevance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Logarithmic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solidFill>
                          <a:srgbClr val="38761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RUR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Discounted gain proportional to relevance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Logarithmic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IAA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proportional to predicted relevance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Geometric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Predicted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2"/>
                    </a:solidFill>
                  </a:tcPr>
                </a:tc>
              </a:tr>
              <a:tr h="56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EEL, EER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matches ideal (from relevance)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Cascade, Geom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✓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56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Exposure well-distributed 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Cascade, Geom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❌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29" name="Google Shape;629;p38"/>
          <p:cNvSpPr txBox="1"/>
          <p:nvPr/>
        </p:nvSpPr>
        <p:spPr>
          <a:xfrm>
            <a:off x="0" y="0"/>
            <a:ext cx="1798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D405B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Summary of Fair Ranking Metrics</a:t>
            </a:r>
            <a:endParaRPr sz="28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630" name="Google Shape;63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9"/>
          <p:cNvSpPr/>
          <p:nvPr/>
        </p:nvSpPr>
        <p:spPr>
          <a:xfrm rot="-5400000">
            <a:off x="3773167" y="-177605"/>
            <a:ext cx="885762" cy="3620247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36" name="Google Shape;636;p39"/>
          <p:cNvSpPr txBox="1"/>
          <p:nvPr>
            <p:ph type="title"/>
          </p:nvPr>
        </p:nvSpPr>
        <p:spPr>
          <a:xfrm>
            <a:off x="720000" y="10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Parity</a:t>
            </a:r>
            <a:endParaRPr/>
          </a:p>
        </p:txBody>
      </p:sp>
      <p:sp>
        <p:nvSpPr>
          <p:cNvPr id="637" name="Google Shape;637;p39"/>
          <p:cNvSpPr/>
          <p:nvPr/>
        </p:nvSpPr>
        <p:spPr>
          <a:xfrm>
            <a:off x="1231225" y="1701950"/>
            <a:ext cx="6120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9"/>
          <p:cNvSpPr/>
          <p:nvPr/>
        </p:nvSpPr>
        <p:spPr>
          <a:xfrm>
            <a:off x="1237248" y="2334363"/>
            <a:ext cx="4995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9"/>
          <p:cNvSpPr/>
          <p:nvPr/>
        </p:nvSpPr>
        <p:spPr>
          <a:xfrm>
            <a:off x="1237246" y="2881000"/>
            <a:ext cx="3858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9"/>
          <p:cNvSpPr/>
          <p:nvPr/>
        </p:nvSpPr>
        <p:spPr>
          <a:xfrm>
            <a:off x="1237243" y="3512975"/>
            <a:ext cx="3057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9"/>
          <p:cNvSpPr/>
          <p:nvPr/>
        </p:nvSpPr>
        <p:spPr>
          <a:xfrm>
            <a:off x="1248625" y="4060050"/>
            <a:ext cx="1821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9"/>
          <p:cNvSpPr/>
          <p:nvPr/>
        </p:nvSpPr>
        <p:spPr>
          <a:xfrm>
            <a:off x="1248625" y="4682550"/>
            <a:ext cx="1092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9"/>
          <p:cNvSpPr/>
          <p:nvPr/>
        </p:nvSpPr>
        <p:spPr>
          <a:xfrm>
            <a:off x="207950" y="1317650"/>
            <a:ext cx="2196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/>
        </p:nvSpPr>
        <p:spPr>
          <a:xfrm>
            <a:off x="425450" y="1189688"/>
            <a:ext cx="126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Exposure/Attention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645" name="Google Shape;645;p39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371600" y="324589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9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371600" y="443202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9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371600" y="2078924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9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371600" y="3850644"/>
            <a:ext cx="443920" cy="50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9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371600" y="2663747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9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815524" y="2092453"/>
            <a:ext cx="385720" cy="5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9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815526" y="3262361"/>
            <a:ext cx="385720" cy="5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9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815524" y="4438860"/>
            <a:ext cx="385720" cy="5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9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815524" y="3835016"/>
            <a:ext cx="385720" cy="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9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815524" y="2670526"/>
            <a:ext cx="385720" cy="5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9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371600" y="1512800"/>
            <a:ext cx="443915" cy="5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9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815524" y="1512800"/>
            <a:ext cx="385720" cy="5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9"/>
          <p:cNvSpPr/>
          <p:nvPr/>
        </p:nvSpPr>
        <p:spPr>
          <a:xfrm rot="10800000">
            <a:off x="323695" y="1540068"/>
            <a:ext cx="24600" cy="22491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/>
        </p:nvSpPr>
        <p:spPr>
          <a:xfrm rot="-5400000">
            <a:off x="-275843" y="2563404"/>
            <a:ext cx="87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30A0"/>
                </a:solidFill>
                <a:latin typeface="Livvic Medium"/>
                <a:ea typeface="Livvic Medium"/>
                <a:cs typeface="Livvic Medium"/>
                <a:sym typeface="Livvic Medium"/>
              </a:rPr>
              <a:t>Group A</a:t>
            </a:r>
            <a:endParaRPr sz="1200">
              <a:solidFill>
                <a:srgbClr val="7030A0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659" name="Google Shape;659;p39"/>
          <p:cNvSpPr/>
          <p:nvPr/>
        </p:nvSpPr>
        <p:spPr>
          <a:xfrm rot="10800000">
            <a:off x="323695" y="3850638"/>
            <a:ext cx="24600" cy="11058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9"/>
          <p:cNvSpPr txBox="1"/>
          <p:nvPr/>
        </p:nvSpPr>
        <p:spPr>
          <a:xfrm rot="-5400000">
            <a:off x="-220950" y="4290275"/>
            <a:ext cx="8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4E13"/>
                </a:solidFill>
                <a:latin typeface="Livvic Medium"/>
                <a:ea typeface="Livvic Medium"/>
                <a:cs typeface="Livvic Medium"/>
                <a:sym typeface="Livvic Medium"/>
              </a:rPr>
              <a:t>Group B</a:t>
            </a:r>
            <a:endParaRPr sz="1200">
              <a:solidFill>
                <a:srgbClr val="274E13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661" name="Google Shape;661;p39"/>
          <p:cNvSpPr txBox="1"/>
          <p:nvPr/>
        </p:nvSpPr>
        <p:spPr>
          <a:xfrm>
            <a:off x="2661825" y="1189700"/>
            <a:ext cx="3252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AWRF</a:t>
            </a:r>
            <a:endParaRPr sz="22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(Sapienzynski et. al, WWW’19)</a:t>
            </a:r>
            <a:endParaRPr sz="13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2" name="Google Shape;662;p39"/>
          <p:cNvSpPr txBox="1"/>
          <p:nvPr/>
        </p:nvSpPr>
        <p:spPr>
          <a:xfrm>
            <a:off x="2044775" y="2186500"/>
            <a:ext cx="6067200" cy="81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Expected cumulative exposure(Group B x position weight) &gt;=p 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Cabin"/>
                <a:ea typeface="Cabin"/>
                <a:cs typeface="Cabin"/>
                <a:sym typeface="Cabin"/>
              </a:rPr>
              <a:t>Target distribution  is the group distribution in entire ranked list (true demographics)</a:t>
            </a:r>
            <a:endParaRPr sz="10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3" name="Google Shape;663;p39"/>
          <p:cNvSpPr/>
          <p:nvPr/>
        </p:nvSpPr>
        <p:spPr>
          <a:xfrm flipH="1" rot="-10523576">
            <a:off x="6878446" y="2165103"/>
            <a:ext cx="2219806" cy="1886381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9"/>
          <p:cNvSpPr txBox="1"/>
          <p:nvPr/>
        </p:nvSpPr>
        <p:spPr>
          <a:xfrm>
            <a:off x="6763775" y="2577150"/>
            <a:ext cx="2360400" cy="13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200"/>
              <a:buFont typeface="Cabin"/>
              <a:buChar char="●"/>
            </a:pPr>
            <a:r>
              <a:rPr lang="en" sz="1200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no relevance information</a:t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200"/>
              <a:buFont typeface="Cabin"/>
              <a:buChar char="●"/>
            </a:pPr>
            <a:r>
              <a:rPr lang="en" sz="1200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geometric attention decay</a:t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200"/>
              <a:buFont typeface="Cabin"/>
              <a:buChar char="●"/>
            </a:pPr>
            <a:r>
              <a:rPr lang="en" sz="1200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non-binary group membership</a:t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200"/>
              <a:buFont typeface="Cabin"/>
              <a:buChar char="●"/>
            </a:pPr>
            <a:r>
              <a:rPr lang="en" sz="1200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uses a target distribution to compare</a:t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5" name="Google Shape;665;p39"/>
          <p:cNvSpPr/>
          <p:nvPr/>
        </p:nvSpPr>
        <p:spPr>
          <a:xfrm rot="-5400000">
            <a:off x="4130037" y="1634119"/>
            <a:ext cx="1073319" cy="5660292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66" name="Google Shape;666;p39"/>
          <p:cNvSpPr txBox="1"/>
          <p:nvPr/>
        </p:nvSpPr>
        <p:spPr>
          <a:xfrm>
            <a:off x="1971800" y="4074425"/>
            <a:ext cx="55935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rPr>
              <a:t>PreF𝚫 (Yang et. al, SSDBM’17) and FAIR (Zehlike et. al, CIKM’17) differ in measuring position weight and allowing multinomial groups.</a:t>
            </a:r>
            <a:endParaRPr>
              <a:solidFill>
                <a:schemeClr val="accent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67" name="Google Shape;66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0"/>
          <p:cNvSpPr txBox="1"/>
          <p:nvPr>
            <p:ph type="title"/>
          </p:nvPr>
        </p:nvSpPr>
        <p:spPr>
          <a:xfrm>
            <a:off x="720000" y="111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Sequences of Ranking</a:t>
            </a:r>
            <a:endParaRPr/>
          </a:p>
        </p:txBody>
      </p:sp>
      <p:pic>
        <p:nvPicPr>
          <p:cNvPr id="673" name="Google Shape;673;p40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1196363" y="2295898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0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1196365" y="4145232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0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1196363" y="1686786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0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1196363" y="2898096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0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1196363" y="3532979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0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1196363" y="1098763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0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1885563" y="1098773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0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1885565" y="3533007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0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1885563" y="292097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1885563" y="1690971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1917613" y="4145304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1885563" y="2315863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2574763" y="355356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0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2574765" y="2926395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0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2574763" y="1098786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0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2574763" y="4173521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0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2574763" y="2312792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0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2574763" y="1709250"/>
            <a:ext cx="459694" cy="53075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0"/>
          <p:cNvSpPr txBox="1"/>
          <p:nvPr/>
        </p:nvSpPr>
        <p:spPr>
          <a:xfrm>
            <a:off x="3124700" y="2378750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692" name="Google Shape;692;p40"/>
          <p:cNvSpPr/>
          <p:nvPr/>
        </p:nvSpPr>
        <p:spPr>
          <a:xfrm rot="-234707">
            <a:off x="4512093" y="1082673"/>
            <a:ext cx="2929373" cy="1515788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0"/>
          <p:cNvSpPr/>
          <p:nvPr/>
        </p:nvSpPr>
        <p:spPr>
          <a:xfrm rot="-234952">
            <a:off x="4856090" y="1194489"/>
            <a:ext cx="2496684" cy="1291873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0"/>
          <p:cNvSpPr txBox="1"/>
          <p:nvPr/>
        </p:nvSpPr>
        <p:spPr>
          <a:xfrm>
            <a:off x="4897019" y="1385523"/>
            <a:ext cx="26793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Statistical Priority</a:t>
            </a:r>
            <a:endParaRPr sz="20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695" name="Google Shape;695;p40"/>
          <p:cNvSpPr txBox="1"/>
          <p:nvPr/>
        </p:nvSpPr>
        <p:spPr>
          <a:xfrm>
            <a:off x="5534425" y="1944525"/>
            <a:ext cx="192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DP, EED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96" name="Google Shape;696;p40"/>
          <p:cNvSpPr/>
          <p:nvPr/>
        </p:nvSpPr>
        <p:spPr>
          <a:xfrm rot="-243147">
            <a:off x="4589014" y="3004973"/>
            <a:ext cx="2827851" cy="1515332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0"/>
          <p:cNvSpPr/>
          <p:nvPr/>
        </p:nvSpPr>
        <p:spPr>
          <a:xfrm rot="-243386">
            <a:off x="4920995" y="3116762"/>
            <a:ext cx="2410308" cy="1291468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0"/>
          <p:cNvSpPr txBox="1"/>
          <p:nvPr/>
        </p:nvSpPr>
        <p:spPr>
          <a:xfrm>
            <a:off x="4960771" y="3307592"/>
            <a:ext cx="2586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Equal Opportunity</a:t>
            </a:r>
            <a:endParaRPr sz="2000">
              <a:solidFill>
                <a:schemeClr val="accent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699" name="Google Shape;699;p40"/>
          <p:cNvSpPr txBox="1"/>
          <p:nvPr/>
        </p:nvSpPr>
        <p:spPr>
          <a:xfrm>
            <a:off x="5310422" y="3813605"/>
            <a:ext cx="2113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IAA, EUR, RUR, EER, EEL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00" name="Google Shape;70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/>
          <p:cNvSpPr txBox="1"/>
          <p:nvPr>
            <p:ph type="title"/>
          </p:nvPr>
        </p:nvSpPr>
        <p:spPr>
          <a:xfrm>
            <a:off x="720000" y="119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 Opportunity</a:t>
            </a:r>
            <a:endParaRPr/>
          </a:p>
        </p:txBody>
      </p:sp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122125" y="3194965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122125" y="4381095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122125" y="2027999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122125" y="3799719"/>
            <a:ext cx="443920" cy="50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122125" y="2612822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1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566049" y="2041528"/>
            <a:ext cx="385720" cy="5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1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566051" y="3211436"/>
            <a:ext cx="385720" cy="5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1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566049" y="4387935"/>
            <a:ext cx="385720" cy="5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1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566049" y="3784091"/>
            <a:ext cx="385720" cy="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1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566049" y="2619601"/>
            <a:ext cx="385720" cy="5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1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122125" y="1461875"/>
            <a:ext cx="443915" cy="5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1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566049" y="1461875"/>
            <a:ext cx="385720" cy="5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1"/>
          <p:cNvSpPr/>
          <p:nvPr/>
        </p:nvSpPr>
        <p:spPr>
          <a:xfrm>
            <a:off x="974450" y="1521675"/>
            <a:ext cx="6963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1"/>
          <p:cNvSpPr/>
          <p:nvPr/>
        </p:nvSpPr>
        <p:spPr>
          <a:xfrm>
            <a:off x="974450" y="1657225"/>
            <a:ext cx="6120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1"/>
          <p:cNvSpPr/>
          <p:nvPr/>
        </p:nvSpPr>
        <p:spPr>
          <a:xfrm>
            <a:off x="963075" y="2163125"/>
            <a:ext cx="6120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1"/>
          <p:cNvSpPr/>
          <p:nvPr/>
        </p:nvSpPr>
        <p:spPr>
          <a:xfrm>
            <a:off x="963073" y="2298675"/>
            <a:ext cx="4995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1"/>
          <p:cNvSpPr/>
          <p:nvPr/>
        </p:nvSpPr>
        <p:spPr>
          <a:xfrm>
            <a:off x="963072" y="2700725"/>
            <a:ext cx="5505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1"/>
          <p:cNvSpPr/>
          <p:nvPr/>
        </p:nvSpPr>
        <p:spPr>
          <a:xfrm>
            <a:off x="963071" y="2836275"/>
            <a:ext cx="3858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1"/>
          <p:cNvSpPr/>
          <p:nvPr/>
        </p:nvSpPr>
        <p:spPr>
          <a:xfrm>
            <a:off x="963072" y="3332700"/>
            <a:ext cx="4995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1"/>
          <p:cNvSpPr/>
          <p:nvPr/>
        </p:nvSpPr>
        <p:spPr>
          <a:xfrm>
            <a:off x="963068" y="3468250"/>
            <a:ext cx="3057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1"/>
          <p:cNvSpPr/>
          <p:nvPr/>
        </p:nvSpPr>
        <p:spPr>
          <a:xfrm>
            <a:off x="974450" y="3879775"/>
            <a:ext cx="4440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1"/>
          <p:cNvSpPr/>
          <p:nvPr/>
        </p:nvSpPr>
        <p:spPr>
          <a:xfrm>
            <a:off x="974450" y="4015325"/>
            <a:ext cx="1821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1"/>
          <p:cNvSpPr/>
          <p:nvPr/>
        </p:nvSpPr>
        <p:spPr>
          <a:xfrm>
            <a:off x="974450" y="4502275"/>
            <a:ext cx="3858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1"/>
          <p:cNvSpPr/>
          <p:nvPr/>
        </p:nvSpPr>
        <p:spPr>
          <a:xfrm>
            <a:off x="974450" y="4637825"/>
            <a:ext cx="1092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1"/>
          <p:cNvSpPr/>
          <p:nvPr/>
        </p:nvSpPr>
        <p:spPr>
          <a:xfrm>
            <a:off x="266775" y="1137375"/>
            <a:ext cx="2196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1"/>
          <p:cNvSpPr/>
          <p:nvPr/>
        </p:nvSpPr>
        <p:spPr>
          <a:xfrm>
            <a:off x="266775" y="1272925"/>
            <a:ext cx="2196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1"/>
          <p:cNvSpPr txBox="1"/>
          <p:nvPr/>
        </p:nvSpPr>
        <p:spPr>
          <a:xfrm>
            <a:off x="486375" y="1041400"/>
            <a:ext cx="81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Relevance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33" name="Google Shape;733;p41"/>
          <p:cNvSpPr txBox="1"/>
          <p:nvPr/>
        </p:nvSpPr>
        <p:spPr>
          <a:xfrm>
            <a:off x="490799" y="1179725"/>
            <a:ext cx="126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Exposure/Attention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34" name="Google Shape;734;p41"/>
          <p:cNvSpPr/>
          <p:nvPr/>
        </p:nvSpPr>
        <p:spPr>
          <a:xfrm rot="-5400000">
            <a:off x="3765217" y="-474580"/>
            <a:ext cx="885762" cy="3620247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35" name="Google Shape;735;p41"/>
          <p:cNvSpPr txBox="1"/>
          <p:nvPr/>
        </p:nvSpPr>
        <p:spPr>
          <a:xfrm>
            <a:off x="2653875" y="892725"/>
            <a:ext cx="32529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EE*</a:t>
            </a:r>
            <a:endParaRPr sz="22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(Diaz et. al, CIKM’20)</a:t>
            </a:r>
            <a:endParaRPr sz="13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6" name="Google Shape;736;p41"/>
          <p:cNvSpPr txBox="1"/>
          <p:nvPr/>
        </p:nvSpPr>
        <p:spPr>
          <a:xfrm>
            <a:off x="1972100" y="1889625"/>
            <a:ext cx="6067200" cy="81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EEL(Expected Exposure Loss): ||target-system||2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EER (Expected Exposure Relevance): Exposure-relevance distribution</a:t>
            </a:r>
            <a:endParaRPr sz="10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7" name="Google Shape;737;p41"/>
          <p:cNvSpPr/>
          <p:nvPr/>
        </p:nvSpPr>
        <p:spPr>
          <a:xfrm flipH="1" rot="-10523545">
            <a:off x="7389903" y="2098999"/>
            <a:ext cx="1782804" cy="1400549"/>
          </a:xfrm>
          <a:custGeom>
            <a:rect b="b" l="l" r="r" t="t"/>
            <a:pathLst>
              <a:path extrusionOk="0" h="72795" w="82071">
                <a:moveTo>
                  <a:pt x="34596" y="1"/>
                </a:moveTo>
                <a:cubicBezTo>
                  <a:pt x="10896" y="1"/>
                  <a:pt x="1" y="14348"/>
                  <a:pt x="1" y="34124"/>
                </a:cubicBezTo>
                <a:cubicBezTo>
                  <a:pt x="1" y="55217"/>
                  <a:pt x="17829" y="72795"/>
                  <a:pt x="38880" y="72795"/>
                </a:cubicBezTo>
                <a:cubicBezTo>
                  <a:pt x="59973" y="72795"/>
                  <a:pt x="82071" y="71790"/>
                  <a:pt x="82071" y="50697"/>
                </a:cubicBezTo>
                <a:cubicBezTo>
                  <a:pt x="82071" y="29646"/>
                  <a:pt x="71022" y="2526"/>
                  <a:pt x="39341" y="182"/>
                </a:cubicBezTo>
                <a:cubicBezTo>
                  <a:pt x="37706" y="61"/>
                  <a:pt x="36124" y="1"/>
                  <a:pt x="34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1"/>
          <p:cNvSpPr txBox="1"/>
          <p:nvPr/>
        </p:nvSpPr>
        <p:spPr>
          <a:xfrm>
            <a:off x="7354450" y="2271125"/>
            <a:ext cx="18537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200"/>
              <a:buFont typeface="Cabin"/>
              <a:buChar char="●"/>
            </a:pPr>
            <a:r>
              <a:rPr lang="en" sz="1200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stochastic ranking</a:t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200"/>
              <a:buFont typeface="Cabin"/>
              <a:buChar char="●"/>
            </a:pPr>
            <a:r>
              <a:rPr lang="en" sz="1200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rbp &amp; cascade attention decay</a:t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200"/>
              <a:buFont typeface="Cabin"/>
              <a:buChar char="●"/>
            </a:pPr>
            <a:r>
              <a:rPr lang="en" sz="1200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non-binary group membership</a:t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39" name="Google Shape;739;p41"/>
          <p:cNvSpPr/>
          <p:nvPr/>
        </p:nvSpPr>
        <p:spPr>
          <a:xfrm rot="-5400000">
            <a:off x="4643657" y="718065"/>
            <a:ext cx="607105" cy="6240720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40" name="Google Shape;740;p41"/>
          <p:cNvSpPr txBox="1"/>
          <p:nvPr/>
        </p:nvSpPr>
        <p:spPr>
          <a:xfrm>
            <a:off x="1962100" y="3681625"/>
            <a:ext cx="597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rPr>
              <a:t>IAA (Biega et. al, SIGIR’18) differs in weighting strategy, group membership, and relevance</a:t>
            </a:r>
            <a:endParaRPr sz="1200">
              <a:solidFill>
                <a:schemeClr val="accent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41" name="Google Shape;741;p41"/>
          <p:cNvSpPr/>
          <p:nvPr/>
        </p:nvSpPr>
        <p:spPr>
          <a:xfrm rot="-5400000">
            <a:off x="4707755" y="1315314"/>
            <a:ext cx="607105" cy="6271316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42" name="Google Shape;742;p41"/>
          <p:cNvSpPr txBox="1"/>
          <p:nvPr/>
        </p:nvSpPr>
        <p:spPr>
          <a:xfrm>
            <a:off x="2006938" y="4260475"/>
            <a:ext cx="597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Cabin"/>
                <a:ea typeface="Cabin"/>
                <a:cs typeface="Cabin"/>
                <a:sym typeface="Cabin"/>
              </a:rPr>
              <a:t>EUR, RUR (Singh et. al, SIGKDD’18) differs in weighting strategy and group membership</a:t>
            </a:r>
            <a:endParaRPr sz="1200">
              <a:solidFill>
                <a:schemeClr val="accent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43" name="Google Shape;74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2"/>
          <p:cNvSpPr txBox="1"/>
          <p:nvPr>
            <p:ph type="title"/>
          </p:nvPr>
        </p:nvSpPr>
        <p:spPr>
          <a:xfrm>
            <a:off x="720000" y="186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Findings</a:t>
            </a:r>
            <a:endParaRPr/>
          </a:p>
        </p:txBody>
      </p:sp>
      <p:sp>
        <p:nvSpPr>
          <p:cNvPr id="749" name="Google Shape;749;p42"/>
          <p:cNvSpPr txBox="1"/>
          <p:nvPr>
            <p:ph idx="1" type="body"/>
          </p:nvPr>
        </p:nvSpPr>
        <p:spPr>
          <a:xfrm>
            <a:off x="406300" y="1152475"/>
            <a:ext cx="8627100" cy="3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Conceptual Analysis Fair Ranking Metrics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Metrics are conceptually similar with common components like relevance, browsing model, aggregation, target exposure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Metrics differs in their design choices and fairness assumption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Metrics with same goal can have different design choices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21623" l="0" r="0" t="0"/>
          <a:stretch/>
        </p:blipFill>
        <p:spPr>
          <a:xfrm>
            <a:off x="153429" y="152400"/>
            <a:ext cx="3526779" cy="284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225" y="55575"/>
            <a:ext cx="3583451" cy="31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814664" y="152400"/>
            <a:ext cx="2865600" cy="40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4127853" y="152564"/>
            <a:ext cx="105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query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04" name="Google Shape;104;p16"/>
          <p:cNvCxnSpPr>
            <a:stCxn id="103" idx="1"/>
            <a:endCxn id="102" idx="3"/>
          </p:cNvCxnSpPr>
          <p:nvPr/>
        </p:nvCxnSpPr>
        <p:spPr>
          <a:xfrm flipH="1">
            <a:off x="3680253" y="337214"/>
            <a:ext cx="447600" cy="1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6"/>
          <p:cNvSpPr/>
          <p:nvPr/>
        </p:nvSpPr>
        <p:spPr>
          <a:xfrm>
            <a:off x="6008725" y="1864450"/>
            <a:ext cx="28785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5" y="3325350"/>
            <a:ext cx="4446527" cy="14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47263" y="3700125"/>
            <a:ext cx="912300" cy="173100"/>
          </a:xfrm>
          <a:prstGeom prst="rect">
            <a:avLst/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5890800" y="496000"/>
            <a:ext cx="28785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0200" y="3269900"/>
            <a:ext cx="4446552" cy="15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140000" y="807919"/>
            <a:ext cx="3509400" cy="2334900"/>
          </a:xfrm>
          <a:prstGeom prst="rect">
            <a:avLst/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5864550" y="958075"/>
            <a:ext cx="3064200" cy="906300"/>
          </a:xfrm>
          <a:prstGeom prst="rect">
            <a:avLst/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3"/>
          <p:cNvSpPr/>
          <p:nvPr/>
        </p:nvSpPr>
        <p:spPr>
          <a:xfrm rot="-5400000">
            <a:off x="1963405" y="1153133"/>
            <a:ext cx="593485" cy="2802850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56" name="Google Shape;756;p43"/>
          <p:cNvSpPr/>
          <p:nvPr/>
        </p:nvSpPr>
        <p:spPr>
          <a:xfrm>
            <a:off x="4055900" y="2480756"/>
            <a:ext cx="2958950" cy="33825"/>
          </a:xfrm>
          <a:custGeom>
            <a:rect b="b" l="l" r="r" t="t"/>
            <a:pathLst>
              <a:path extrusionOk="0" h="1353" w="118358">
                <a:moveTo>
                  <a:pt x="0" y="1353"/>
                </a:moveTo>
                <a:cubicBezTo>
                  <a:pt x="13660" y="-1377"/>
                  <a:pt x="27860" y="1061"/>
                  <a:pt x="41790" y="1061"/>
                </a:cubicBezTo>
                <a:cubicBezTo>
                  <a:pt x="67313" y="1061"/>
                  <a:pt x="92835" y="1061"/>
                  <a:pt x="118358" y="1061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7" name="Google Shape;757;p43"/>
          <p:cNvSpPr txBox="1"/>
          <p:nvPr>
            <p:ph type="title"/>
          </p:nvPr>
        </p:nvSpPr>
        <p:spPr>
          <a:xfrm>
            <a:off x="720000" y="95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the Metrics</a:t>
            </a:r>
            <a:endParaRPr/>
          </a:p>
        </p:txBody>
      </p:sp>
      <p:sp>
        <p:nvSpPr>
          <p:cNvPr id="758" name="Google Shape;758;p43"/>
          <p:cNvSpPr/>
          <p:nvPr/>
        </p:nvSpPr>
        <p:spPr>
          <a:xfrm rot="-5400000">
            <a:off x="1983358" y="319330"/>
            <a:ext cx="593485" cy="2763255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59" name="Google Shape;759;p43"/>
          <p:cNvSpPr txBox="1"/>
          <p:nvPr/>
        </p:nvSpPr>
        <p:spPr>
          <a:xfrm>
            <a:off x="1129450" y="1480525"/>
            <a:ext cx="2301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Recommendations</a:t>
            </a:r>
            <a:endParaRPr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760" name="Google Shape;760;p43"/>
          <p:cNvSpPr/>
          <p:nvPr/>
        </p:nvSpPr>
        <p:spPr>
          <a:xfrm rot="-5400000">
            <a:off x="4952938" y="310608"/>
            <a:ext cx="593485" cy="2808849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61" name="Google Shape;761;p43"/>
          <p:cNvSpPr txBox="1"/>
          <p:nvPr/>
        </p:nvSpPr>
        <p:spPr>
          <a:xfrm>
            <a:off x="3933126" y="1369675"/>
            <a:ext cx="26331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Search</a:t>
            </a:r>
            <a:endParaRPr sz="15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(retrieval and re-reranking</a:t>
            </a:r>
            <a:endParaRPr sz="1500">
              <a:solidFill>
                <a:schemeClr val="dk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762" name="Google Shape;762;p43"/>
          <p:cNvSpPr/>
          <p:nvPr/>
        </p:nvSpPr>
        <p:spPr>
          <a:xfrm rot="-5400000">
            <a:off x="7618900" y="1661715"/>
            <a:ext cx="593485" cy="1722085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63" name="Google Shape;763;p43"/>
          <p:cNvSpPr txBox="1"/>
          <p:nvPr/>
        </p:nvSpPr>
        <p:spPr>
          <a:xfrm>
            <a:off x="7111200" y="2258618"/>
            <a:ext cx="13323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Dataset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764" name="Google Shape;764;p43"/>
          <p:cNvSpPr/>
          <p:nvPr/>
        </p:nvSpPr>
        <p:spPr>
          <a:xfrm rot="-5400000">
            <a:off x="7599885" y="2520206"/>
            <a:ext cx="671410" cy="1761980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65" name="Google Shape;765;p43"/>
          <p:cNvSpPr txBox="1"/>
          <p:nvPr/>
        </p:nvSpPr>
        <p:spPr>
          <a:xfrm>
            <a:off x="7309950" y="3065489"/>
            <a:ext cx="1332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Sensitive Attributes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766" name="Google Shape;766;p43"/>
          <p:cNvSpPr/>
          <p:nvPr/>
        </p:nvSpPr>
        <p:spPr>
          <a:xfrm rot="-5400000">
            <a:off x="7715525" y="3608340"/>
            <a:ext cx="593485" cy="1722085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67" name="Google Shape;767;p43"/>
          <p:cNvSpPr txBox="1"/>
          <p:nvPr/>
        </p:nvSpPr>
        <p:spPr>
          <a:xfrm>
            <a:off x="7207825" y="4205225"/>
            <a:ext cx="16656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Algorithms</a:t>
            </a:r>
            <a:endParaRPr sz="18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768" name="Google Shape;768;p43"/>
          <p:cNvSpPr txBox="1"/>
          <p:nvPr/>
        </p:nvSpPr>
        <p:spPr>
          <a:xfrm>
            <a:off x="1208525" y="2347425"/>
            <a:ext cx="24531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GoodReads Bookdata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69" name="Google Shape;769;p43"/>
          <p:cNvSpPr/>
          <p:nvPr/>
        </p:nvSpPr>
        <p:spPr>
          <a:xfrm rot="-5400000">
            <a:off x="5009837" y="1191228"/>
            <a:ext cx="593485" cy="2726659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70" name="Google Shape;770;p43"/>
          <p:cNvSpPr txBox="1"/>
          <p:nvPr/>
        </p:nvSpPr>
        <p:spPr>
          <a:xfrm>
            <a:off x="4507675" y="2316875"/>
            <a:ext cx="14946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FairTREC 2020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1" name="Google Shape;771;p43"/>
          <p:cNvSpPr/>
          <p:nvPr/>
        </p:nvSpPr>
        <p:spPr>
          <a:xfrm rot="-5400000">
            <a:off x="1983330" y="2183795"/>
            <a:ext cx="593485" cy="2802850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72" name="Google Shape;772;p43"/>
          <p:cNvSpPr/>
          <p:nvPr/>
        </p:nvSpPr>
        <p:spPr>
          <a:xfrm>
            <a:off x="4095650" y="3509281"/>
            <a:ext cx="2958950" cy="33825"/>
          </a:xfrm>
          <a:custGeom>
            <a:rect b="b" l="l" r="r" t="t"/>
            <a:pathLst>
              <a:path extrusionOk="0" h="1353" w="118358">
                <a:moveTo>
                  <a:pt x="0" y="1353"/>
                </a:moveTo>
                <a:cubicBezTo>
                  <a:pt x="13660" y="-1377"/>
                  <a:pt x="27860" y="1061"/>
                  <a:pt x="41790" y="1061"/>
                </a:cubicBezTo>
                <a:cubicBezTo>
                  <a:pt x="67313" y="1061"/>
                  <a:pt x="92835" y="1061"/>
                  <a:pt x="118358" y="1061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3" name="Google Shape;773;p43"/>
          <p:cNvSpPr txBox="1"/>
          <p:nvPr/>
        </p:nvSpPr>
        <p:spPr>
          <a:xfrm>
            <a:off x="1228450" y="3378100"/>
            <a:ext cx="20748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Author Gender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4" name="Google Shape;774;p43"/>
          <p:cNvSpPr/>
          <p:nvPr/>
        </p:nvSpPr>
        <p:spPr>
          <a:xfrm rot="-5400000">
            <a:off x="5049587" y="2219753"/>
            <a:ext cx="593485" cy="2726659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75" name="Google Shape;775;p43"/>
          <p:cNvSpPr txBox="1"/>
          <p:nvPr/>
        </p:nvSpPr>
        <p:spPr>
          <a:xfrm>
            <a:off x="4155926" y="3258975"/>
            <a:ext cx="23013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Socio-economic status of author country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6" name="Google Shape;776;p43"/>
          <p:cNvSpPr/>
          <p:nvPr/>
        </p:nvSpPr>
        <p:spPr>
          <a:xfrm rot="-5400000">
            <a:off x="1963380" y="3129133"/>
            <a:ext cx="593485" cy="2802850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77" name="Google Shape;777;p43"/>
          <p:cNvSpPr/>
          <p:nvPr/>
        </p:nvSpPr>
        <p:spPr>
          <a:xfrm>
            <a:off x="4151975" y="4424006"/>
            <a:ext cx="2958950" cy="33825"/>
          </a:xfrm>
          <a:custGeom>
            <a:rect b="b" l="l" r="r" t="t"/>
            <a:pathLst>
              <a:path extrusionOk="0" h="1353" w="118358">
                <a:moveTo>
                  <a:pt x="0" y="1353"/>
                </a:moveTo>
                <a:cubicBezTo>
                  <a:pt x="13660" y="-1377"/>
                  <a:pt x="27860" y="1061"/>
                  <a:pt x="41790" y="1061"/>
                </a:cubicBezTo>
                <a:cubicBezTo>
                  <a:pt x="67313" y="1061"/>
                  <a:pt x="92835" y="1061"/>
                  <a:pt x="118358" y="1061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8" name="Google Shape;778;p43"/>
          <p:cNvSpPr txBox="1"/>
          <p:nvPr/>
        </p:nvSpPr>
        <p:spPr>
          <a:xfrm>
            <a:off x="1208500" y="4323425"/>
            <a:ext cx="24531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CF (implicit feedback)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79" name="Google Shape;779;p43"/>
          <p:cNvSpPr/>
          <p:nvPr/>
        </p:nvSpPr>
        <p:spPr>
          <a:xfrm rot="-5400000">
            <a:off x="5105912" y="3134478"/>
            <a:ext cx="593485" cy="2726659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80" name="Google Shape;780;p43"/>
          <p:cNvSpPr txBox="1"/>
          <p:nvPr/>
        </p:nvSpPr>
        <p:spPr>
          <a:xfrm>
            <a:off x="4352951" y="4260125"/>
            <a:ext cx="23013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Participants provided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81" name="Google Shape;7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782" name="Google Shape;782;p43"/>
          <p:cNvSpPr txBox="1"/>
          <p:nvPr/>
        </p:nvSpPr>
        <p:spPr>
          <a:xfrm>
            <a:off x="0" y="4849325"/>
            <a:ext cx="245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C4587"/>
                </a:solidFill>
                <a:latin typeface="Cabin"/>
                <a:ea typeface="Cabin"/>
                <a:cs typeface="Cabin"/>
                <a:sym typeface="Cabin"/>
              </a:rPr>
              <a:t>https://fair-trec.github.io/</a:t>
            </a:r>
            <a:endParaRPr sz="1100">
              <a:solidFill>
                <a:srgbClr val="1C4587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4"/>
          <p:cNvSpPr txBox="1"/>
          <p:nvPr>
            <p:ph type="title"/>
          </p:nvPr>
        </p:nvSpPr>
        <p:spPr>
          <a:xfrm>
            <a:off x="720000" y="149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Implementation</a:t>
            </a:r>
            <a:endParaRPr/>
          </a:p>
        </p:txBody>
      </p:sp>
      <p:pic>
        <p:nvPicPr>
          <p:cNvPr id="788" name="Google Shape;7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09" y="940925"/>
            <a:ext cx="1775054" cy="95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4"/>
          <p:cNvPicPr preferRelativeResize="0"/>
          <p:nvPr/>
        </p:nvPicPr>
        <p:blipFill rotWithShape="1">
          <a:blip r:embed="rId4">
            <a:alphaModFix/>
          </a:blip>
          <a:srcRect b="0" l="19465" r="20159" t="0"/>
          <a:stretch/>
        </p:blipFill>
        <p:spPr>
          <a:xfrm>
            <a:off x="7494177" y="2990719"/>
            <a:ext cx="1031852" cy="114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4"/>
          <p:cNvPicPr preferRelativeResize="0"/>
          <p:nvPr/>
        </p:nvPicPr>
        <p:blipFill rotWithShape="1">
          <a:blip r:embed="rId5">
            <a:alphaModFix/>
          </a:blip>
          <a:srcRect b="31048" l="0" r="0" t="0"/>
          <a:stretch/>
        </p:blipFill>
        <p:spPr>
          <a:xfrm>
            <a:off x="713240" y="3591509"/>
            <a:ext cx="1231899" cy="1243627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44"/>
          <p:cNvSpPr txBox="1"/>
          <p:nvPr/>
        </p:nvSpPr>
        <p:spPr>
          <a:xfrm>
            <a:off x="279400" y="1830175"/>
            <a:ext cx="230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Missing Relevance Information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792" name="Google Shape;792;p44"/>
          <p:cNvSpPr txBox="1"/>
          <p:nvPr/>
        </p:nvSpPr>
        <p:spPr>
          <a:xfrm>
            <a:off x="7182076" y="4078025"/>
            <a:ext cx="196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Soft Group Association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Non-binary groups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793" name="Google Shape;79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8350" y="1138142"/>
            <a:ext cx="1123508" cy="124362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4"/>
          <p:cNvSpPr txBox="1"/>
          <p:nvPr/>
        </p:nvSpPr>
        <p:spPr>
          <a:xfrm>
            <a:off x="7448347" y="2381768"/>
            <a:ext cx="14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Parameter Setting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795" name="Google Shape;795;p44"/>
          <p:cNvPicPr preferRelativeResize="0"/>
          <p:nvPr/>
        </p:nvPicPr>
        <p:blipFill rotWithShape="1">
          <a:blip r:embed="rId7">
            <a:alphaModFix/>
          </a:blip>
          <a:srcRect b="0" l="10952" r="0" t="0"/>
          <a:stretch/>
        </p:blipFill>
        <p:spPr>
          <a:xfrm>
            <a:off x="441671" y="2266205"/>
            <a:ext cx="1775054" cy="955087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4"/>
          <p:cNvSpPr txBox="1"/>
          <p:nvPr/>
        </p:nvSpPr>
        <p:spPr>
          <a:xfrm>
            <a:off x="573639" y="3159940"/>
            <a:ext cx="156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Missing Group Label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797" name="Google Shape;797;p44"/>
          <p:cNvSpPr/>
          <p:nvPr/>
        </p:nvSpPr>
        <p:spPr>
          <a:xfrm>
            <a:off x="5352158" y="3176574"/>
            <a:ext cx="1960265" cy="955063"/>
          </a:xfrm>
          <a:prstGeom prst="roundRect">
            <a:avLst>
              <a:gd fmla="val 953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PreF𝚫, FAIR, IAA, DP, EUR, RUR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98" name="Google Shape;798;p44"/>
          <p:cNvSpPr/>
          <p:nvPr/>
        </p:nvSpPr>
        <p:spPr>
          <a:xfrm>
            <a:off x="2676781" y="2284270"/>
            <a:ext cx="2139146" cy="955174"/>
          </a:xfrm>
          <a:prstGeom prst="roundRect">
            <a:avLst>
              <a:gd fmla="val 953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7A5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All the metrics</a:t>
            </a:r>
            <a:endParaRPr>
              <a:solidFill>
                <a:srgbClr val="E07A5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99" name="Google Shape;799;p44"/>
          <p:cNvSpPr/>
          <p:nvPr/>
        </p:nvSpPr>
        <p:spPr>
          <a:xfrm>
            <a:off x="2676972" y="987643"/>
            <a:ext cx="2139385" cy="908699"/>
          </a:xfrm>
          <a:prstGeom prst="roundRect">
            <a:avLst>
              <a:gd fmla="val 953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05B"/>
                </a:solidFill>
                <a:latin typeface="Kulim Park"/>
                <a:ea typeface="Kulim Park"/>
                <a:cs typeface="Kulim Park"/>
                <a:sym typeface="Kulim Park"/>
              </a:rPr>
              <a:t>IAA, EE*, DP, EUR, </a:t>
            </a:r>
            <a:r>
              <a:rPr lang="en" sz="1300">
                <a:solidFill>
                  <a:srgbClr val="3D405B"/>
                </a:solidFill>
                <a:latin typeface="Kulim Park"/>
                <a:ea typeface="Kulim Park"/>
                <a:cs typeface="Kulim Park"/>
                <a:sym typeface="Kulim Park"/>
              </a:rPr>
              <a:t>RUR</a:t>
            </a:r>
            <a:endParaRPr sz="1300">
              <a:solidFill>
                <a:srgbClr val="3D405B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800" name="Google Shape;800;p44"/>
          <p:cNvSpPr/>
          <p:nvPr/>
        </p:nvSpPr>
        <p:spPr>
          <a:xfrm>
            <a:off x="2676900" y="3482287"/>
            <a:ext cx="2139290" cy="1608896"/>
          </a:xfrm>
          <a:prstGeom prst="roundRect">
            <a:avLst>
              <a:gd fmla="val 953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D405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405B"/>
              </a:buClr>
              <a:buSzPts val="1000"/>
              <a:buFont typeface="Open Sans"/>
              <a:buChar char="●"/>
            </a:pPr>
            <a:r>
              <a:rPr b="1" lang="en" sz="1000">
                <a:solidFill>
                  <a:srgbClr val="3D405B"/>
                </a:solidFill>
                <a:latin typeface="Open Sans"/>
                <a:ea typeface="Open Sans"/>
                <a:cs typeface="Open Sans"/>
                <a:sym typeface="Open Sans"/>
              </a:rPr>
              <a:t>PreF𝚫</a:t>
            </a:r>
            <a:r>
              <a:rPr lang="en" sz="1000">
                <a:solidFill>
                  <a:srgbClr val="3D405B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lang="en" sz="1000">
                <a:solidFill>
                  <a:srgbClr val="3D405B"/>
                </a:solidFill>
                <a:latin typeface="Open Sans"/>
                <a:ea typeface="Open Sans"/>
                <a:cs typeface="Open Sans"/>
                <a:sym typeface="Open Sans"/>
              </a:rPr>
              <a:t>RUR: </a:t>
            </a:r>
            <a:r>
              <a:rPr lang="en" sz="1000">
                <a:solidFill>
                  <a:srgbClr val="3D405B"/>
                </a:solidFill>
                <a:latin typeface="Open Sans"/>
                <a:ea typeface="Open Sans"/>
                <a:cs typeface="Open Sans"/>
                <a:sym typeface="Open Sans"/>
              </a:rPr>
              <a:t>suffer from missing data (sparsity) problem</a:t>
            </a:r>
            <a:endParaRPr sz="1000">
              <a:solidFill>
                <a:srgbClr val="3D405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405B"/>
              </a:buClr>
              <a:buSzPts val="1000"/>
              <a:buFont typeface="Open Sans"/>
              <a:buChar char="●"/>
            </a:pPr>
            <a:r>
              <a:rPr lang="en" sz="1000">
                <a:solidFill>
                  <a:srgbClr val="3D405B"/>
                </a:solidFill>
                <a:latin typeface="Open Sans"/>
                <a:ea typeface="Open Sans"/>
                <a:cs typeface="Open Sans"/>
                <a:sym typeface="Open Sans"/>
              </a:rPr>
              <a:t>Reformulated ratio-based metric to smoothed </a:t>
            </a:r>
            <a:r>
              <a:rPr lang="en" sz="1000">
                <a:solidFill>
                  <a:srgbClr val="3D405B"/>
                </a:solidFill>
                <a:latin typeface="Open Sans"/>
                <a:ea typeface="Open Sans"/>
                <a:cs typeface="Open Sans"/>
                <a:sym typeface="Open Sans"/>
              </a:rPr>
              <a:t>log ratio</a:t>
            </a:r>
            <a:endParaRPr b="1" sz="1000">
              <a:solidFill>
                <a:srgbClr val="3D405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1" name="Google Shape;801;p44"/>
          <p:cNvSpPr txBox="1"/>
          <p:nvPr/>
        </p:nvSpPr>
        <p:spPr>
          <a:xfrm>
            <a:off x="650276" y="4777890"/>
            <a:ext cx="156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Extreme Imbalance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802" name="Google Shape;80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803" name="Google Shape;803;p44"/>
          <p:cNvSpPr/>
          <p:nvPr/>
        </p:nvSpPr>
        <p:spPr>
          <a:xfrm>
            <a:off x="5352101" y="1331167"/>
            <a:ext cx="1960242" cy="955063"/>
          </a:xfrm>
          <a:prstGeom prst="roundRect">
            <a:avLst>
              <a:gd fmla="val 953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AWRF, IAA, DP, EUR, RUR, EE*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5"/>
          <p:cNvSpPr txBox="1"/>
          <p:nvPr>
            <p:ph type="title"/>
          </p:nvPr>
        </p:nvSpPr>
        <p:spPr>
          <a:xfrm>
            <a:off x="720000" y="186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</a:t>
            </a:r>
            <a:r>
              <a:rPr lang="en"/>
              <a:t>Findings</a:t>
            </a:r>
            <a:endParaRPr/>
          </a:p>
        </p:txBody>
      </p:sp>
      <p:sp>
        <p:nvSpPr>
          <p:cNvPr id="809" name="Google Shape;809;p45"/>
          <p:cNvSpPr txBox="1"/>
          <p:nvPr>
            <p:ph idx="1" type="body"/>
          </p:nvPr>
        </p:nvSpPr>
        <p:spPr>
          <a:xfrm>
            <a:off x="270925" y="1152475"/>
            <a:ext cx="9033300" cy="3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Task 2: Implementing Fair Ranking Metrics in Real-World Datasets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Missing data, missing relevance information, ranked list size are crucial/delicate factors in implementing metrics.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Metrics with similar fairness goals differ in their ease of implementations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 txBox="1"/>
          <p:nvPr>
            <p:ph type="title"/>
          </p:nvPr>
        </p:nvSpPr>
        <p:spPr>
          <a:xfrm>
            <a:off x="720000" y="137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Analysis</a:t>
            </a:r>
            <a:endParaRPr/>
          </a:p>
        </p:txBody>
      </p:sp>
      <p:sp>
        <p:nvSpPr>
          <p:cNvPr id="816" name="Google Shape;816;p46"/>
          <p:cNvSpPr/>
          <p:nvPr/>
        </p:nvSpPr>
        <p:spPr>
          <a:xfrm rot="-5400000">
            <a:off x="1110685" y="1050766"/>
            <a:ext cx="819000" cy="2252118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17" name="Google Shape;817;p46"/>
          <p:cNvSpPr txBox="1"/>
          <p:nvPr/>
        </p:nvSpPr>
        <p:spPr>
          <a:xfrm>
            <a:off x="604425" y="1800000"/>
            <a:ext cx="18684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Ranked-list size</a:t>
            </a:r>
            <a:endParaRPr sz="22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818" name="Google Shape;818;p46"/>
          <p:cNvSpPr txBox="1"/>
          <p:nvPr/>
        </p:nvSpPr>
        <p:spPr>
          <a:xfrm>
            <a:off x="394125" y="2892800"/>
            <a:ext cx="30327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8899" lvl="0" marL="179999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400"/>
              <a:buFont typeface="Cabin"/>
              <a:buChar char="●"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No effect on metrics for FairTREC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8899" lvl="0" marL="179999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400"/>
              <a:buFont typeface="Cabin"/>
              <a:buChar char="●"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Ratio-based metrics and FAIR showed sensitivity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19" name="Google Shape;819;p46"/>
          <p:cNvSpPr/>
          <p:nvPr/>
        </p:nvSpPr>
        <p:spPr>
          <a:xfrm rot="-5400000">
            <a:off x="4143348" y="1050766"/>
            <a:ext cx="819000" cy="2252118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20" name="Google Shape;820;p46"/>
          <p:cNvSpPr txBox="1"/>
          <p:nvPr/>
        </p:nvSpPr>
        <p:spPr>
          <a:xfrm>
            <a:off x="3637088" y="1800000"/>
            <a:ext cx="18684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Weighting Strategy</a:t>
            </a:r>
            <a:endParaRPr sz="22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821" name="Google Shape;821;p46"/>
          <p:cNvSpPr txBox="1"/>
          <p:nvPr/>
        </p:nvSpPr>
        <p:spPr>
          <a:xfrm>
            <a:off x="3637088" y="2892800"/>
            <a:ext cx="21033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8899" lvl="0" marL="179999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400"/>
              <a:buFont typeface="Cabin"/>
              <a:buChar char="●"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Default parameters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8899" lvl="0" marL="179999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400"/>
              <a:buFont typeface="Cabin"/>
              <a:buChar char="●"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EEL and logRUR showed high sensitivity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22" name="Google Shape;822;p46"/>
          <p:cNvSpPr/>
          <p:nvPr/>
        </p:nvSpPr>
        <p:spPr>
          <a:xfrm rot="-5400000">
            <a:off x="7187235" y="1050778"/>
            <a:ext cx="819000" cy="2252118"/>
          </a:xfrm>
          <a:custGeom>
            <a:rect b="b" l="l" r="r" t="t"/>
            <a:pathLst>
              <a:path extrusionOk="0" h="119985" w="89313">
                <a:moveTo>
                  <a:pt x="8502" y="10872"/>
                </a:moveTo>
                <a:cubicBezTo>
                  <a:pt x="-3677" y="26308"/>
                  <a:pt x="-2216" y="89261"/>
                  <a:pt x="9341" y="105771"/>
                </a:cubicBezTo>
                <a:cubicBezTo>
                  <a:pt x="20898" y="122281"/>
                  <a:pt x="65665" y="125368"/>
                  <a:pt x="77844" y="109932"/>
                </a:cubicBezTo>
                <a:cubicBezTo>
                  <a:pt x="90023" y="94497"/>
                  <a:pt x="93973" y="29668"/>
                  <a:pt x="82416" y="13158"/>
                </a:cubicBezTo>
                <a:cubicBezTo>
                  <a:pt x="70859" y="-3352"/>
                  <a:pt x="20681" y="-4563"/>
                  <a:pt x="8502" y="10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23" name="Google Shape;823;p46"/>
          <p:cNvSpPr txBox="1"/>
          <p:nvPr/>
        </p:nvSpPr>
        <p:spPr>
          <a:xfrm>
            <a:off x="6680975" y="1800013"/>
            <a:ext cx="18684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87725D"/>
                </a:solidFill>
                <a:latin typeface="Palanquin Dark"/>
                <a:ea typeface="Palanquin Dark"/>
                <a:cs typeface="Palanquin Dark"/>
                <a:sym typeface="Palanquin Dark"/>
              </a:rPr>
              <a:t>Parameter Settings</a:t>
            </a:r>
            <a:endParaRPr sz="2200">
              <a:solidFill>
                <a:srgbClr val="87725D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824" name="Google Shape;824;p46"/>
          <p:cNvSpPr txBox="1"/>
          <p:nvPr/>
        </p:nvSpPr>
        <p:spPr>
          <a:xfrm>
            <a:off x="6111450" y="2892825"/>
            <a:ext cx="31878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8899" lvl="0" marL="179999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400"/>
              <a:buFont typeface="Cabin"/>
              <a:buChar char="●"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Almost all metrics showed sensitivity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178899" lvl="0" marL="179999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400"/>
              <a:buFont typeface="Cabin"/>
              <a:buChar char="●"/>
            </a:pPr>
            <a:r>
              <a:rPr lang="en">
                <a:solidFill>
                  <a:srgbClr val="87725D"/>
                </a:solidFill>
                <a:latin typeface="Cabin"/>
                <a:ea typeface="Cabin"/>
                <a:cs typeface="Cabin"/>
                <a:sym typeface="Cabin"/>
              </a:rPr>
              <a:t>logRUR is extremely sensitive</a:t>
            </a:r>
            <a:endParaRPr>
              <a:solidFill>
                <a:srgbClr val="87725D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25" name="Google Shape;82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7"/>
          <p:cNvSpPr txBox="1"/>
          <p:nvPr>
            <p:ph type="title"/>
          </p:nvPr>
        </p:nvSpPr>
        <p:spPr>
          <a:xfrm>
            <a:off x="720000" y="186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 </a:t>
            </a:r>
            <a:r>
              <a:rPr lang="en"/>
              <a:t>Findings</a:t>
            </a:r>
            <a:endParaRPr/>
          </a:p>
        </p:txBody>
      </p:sp>
      <p:sp>
        <p:nvSpPr>
          <p:cNvPr id="831" name="Google Shape;831;p47"/>
          <p:cNvSpPr txBox="1"/>
          <p:nvPr>
            <p:ph idx="1" type="body"/>
          </p:nvPr>
        </p:nvSpPr>
        <p:spPr>
          <a:xfrm>
            <a:off x="282025" y="1040350"/>
            <a:ext cx="9033300" cy="3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Task 3: Sensitivity Analysis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Metrics differ in their sensitivity towards external factors.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High sensitivity towards design choices add complexity in the usability of metrics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8"/>
          <p:cNvSpPr txBox="1"/>
          <p:nvPr>
            <p:ph type="title"/>
          </p:nvPr>
        </p:nvSpPr>
        <p:spPr>
          <a:xfrm>
            <a:off x="720000" y="114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838" name="Google Shape;83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9" name="Google Shape;839;p48"/>
          <p:cNvSpPr/>
          <p:nvPr/>
        </p:nvSpPr>
        <p:spPr>
          <a:xfrm>
            <a:off x="0" y="1067575"/>
            <a:ext cx="3523800" cy="1026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Cabin Medium"/>
                <a:ea typeface="Cabin Medium"/>
                <a:cs typeface="Cabin Medium"/>
                <a:sym typeface="Cabin Medium"/>
              </a:rPr>
              <a:t>Defining metrics in unified framework</a:t>
            </a:r>
            <a:r>
              <a:rPr lang="en">
                <a:solidFill>
                  <a:srgbClr val="595959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endParaRPr>
              <a:solidFill>
                <a:srgbClr val="595959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840" name="Google Shape;840;p48"/>
          <p:cNvSpPr/>
          <p:nvPr/>
        </p:nvSpPr>
        <p:spPr>
          <a:xfrm>
            <a:off x="0" y="2302650"/>
            <a:ext cx="3523800" cy="1026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Cabin Medium"/>
                <a:ea typeface="Cabin Medium"/>
                <a:cs typeface="Cabin Medium"/>
                <a:sym typeface="Cabin Medium"/>
              </a:rPr>
              <a:t>Implement the metrics in same experimental setup</a:t>
            </a:r>
            <a:endParaRPr sz="1800">
              <a:solidFill>
                <a:srgbClr val="595959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841" name="Google Shape;841;p48"/>
          <p:cNvSpPr/>
          <p:nvPr/>
        </p:nvSpPr>
        <p:spPr>
          <a:xfrm>
            <a:off x="0" y="3588325"/>
            <a:ext cx="3523800" cy="996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Cabin Medium"/>
                <a:ea typeface="Cabin Medium"/>
                <a:cs typeface="Cabin Medium"/>
                <a:sym typeface="Cabin Medium"/>
              </a:rPr>
              <a:t>Sensitivity Analysis</a:t>
            </a:r>
            <a:endParaRPr sz="1800">
              <a:solidFill>
                <a:srgbClr val="595959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842" name="Google Shape;842;p48"/>
          <p:cNvSpPr/>
          <p:nvPr/>
        </p:nvSpPr>
        <p:spPr>
          <a:xfrm>
            <a:off x="3523800" y="1103775"/>
            <a:ext cx="5622600" cy="8550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1905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bin Medium"/>
              <a:buChar char="●"/>
            </a:pPr>
            <a:r>
              <a:rPr lang="en">
                <a:solidFill>
                  <a:schemeClr val="accent3"/>
                </a:solidFill>
                <a:latin typeface="Cabin Medium"/>
                <a:ea typeface="Cabin Medium"/>
                <a:cs typeface="Cabin Medium"/>
                <a:sym typeface="Cabin Medium"/>
              </a:rPr>
              <a:t>Metrics are surprisingly similar</a:t>
            </a:r>
            <a:endParaRPr>
              <a:solidFill>
                <a:schemeClr val="accent3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843" name="Google Shape;843;p48"/>
          <p:cNvSpPr/>
          <p:nvPr/>
        </p:nvSpPr>
        <p:spPr>
          <a:xfrm>
            <a:off x="3551400" y="2152350"/>
            <a:ext cx="5592600" cy="11769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1905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bin Medium"/>
              <a:buChar char="●"/>
            </a:pPr>
            <a:r>
              <a:rPr lang="en">
                <a:solidFill>
                  <a:schemeClr val="accent3"/>
                </a:solidFill>
                <a:latin typeface="Cabin Medium"/>
                <a:ea typeface="Cabin Medium"/>
                <a:cs typeface="Cabin Medium"/>
                <a:sym typeface="Cabin Medium"/>
              </a:rPr>
              <a:t>Missing data, missing relevance information, ranked list size are crucial/delicate factors in implementing metrics.</a:t>
            </a:r>
            <a:endParaRPr>
              <a:solidFill>
                <a:schemeClr val="accent3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sp>
        <p:nvSpPr>
          <p:cNvPr id="844" name="Google Shape;844;p48"/>
          <p:cNvSpPr/>
          <p:nvPr/>
        </p:nvSpPr>
        <p:spPr>
          <a:xfrm>
            <a:off x="3551400" y="3522825"/>
            <a:ext cx="5592600" cy="11769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1905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7725D"/>
              </a:buClr>
              <a:buSzPts val="1400"/>
              <a:buFont typeface="Cabin Medium"/>
              <a:buChar char="●"/>
            </a:pPr>
            <a:r>
              <a:rPr lang="en">
                <a:solidFill>
                  <a:srgbClr val="87725D"/>
                </a:solidFill>
                <a:latin typeface="Cabin Medium"/>
                <a:ea typeface="Cabin Medium"/>
                <a:cs typeface="Cabin Medium"/>
                <a:sym typeface="Cabin Medium"/>
              </a:rPr>
              <a:t>Metrics differ in their sensitivity towards external factors.</a:t>
            </a:r>
            <a:endParaRPr>
              <a:solidFill>
                <a:srgbClr val="87725D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9"/>
          <p:cNvSpPr txBox="1"/>
          <p:nvPr>
            <p:ph type="title"/>
          </p:nvPr>
        </p:nvSpPr>
        <p:spPr>
          <a:xfrm>
            <a:off x="720000" y="149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graphicFrame>
        <p:nvGraphicFramePr>
          <p:cNvPr descr="Tables" id="850" name="Google Shape;850;p49" title="s23"/>
          <p:cNvGraphicFramePr/>
          <p:nvPr/>
        </p:nvGraphicFramePr>
        <p:xfrm>
          <a:off x="2799343" y="11484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{C2F8286B-B796-4C1C-BBA2-90FF49BE07B5}</a:tableStyleId>
              </a:tblPr>
              <a:tblGrid>
                <a:gridCol w="2081675"/>
                <a:gridCol w="2112225"/>
                <a:gridCol w="2112225"/>
              </a:tblGrid>
              <a:tr h="85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595959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Allow multinomial protected attributes</a:t>
                      </a:r>
                      <a:endParaRPr sz="1500">
                        <a:solidFill>
                          <a:srgbClr val="595959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595959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Allow soft group association</a:t>
                      </a:r>
                      <a:endParaRPr sz="1500">
                        <a:solidFill>
                          <a:srgbClr val="595959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595959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Sensitivity towards design choices</a:t>
                      </a:r>
                      <a:endParaRPr sz="1500">
                        <a:solidFill>
                          <a:srgbClr val="595959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</a:tr>
              <a:tr h="7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</a:tr>
              <a:tr h="7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EER, EEL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EER, EEL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EER, EEL, IAA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</a:tr>
            </a:tbl>
          </a:graphicData>
        </a:graphic>
      </p:graphicFrame>
      <p:sp>
        <p:nvSpPr>
          <p:cNvPr id="851" name="Google Shape;851;p49"/>
          <p:cNvSpPr/>
          <p:nvPr/>
        </p:nvSpPr>
        <p:spPr>
          <a:xfrm>
            <a:off x="51550" y="1943000"/>
            <a:ext cx="2622300" cy="7989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Single-list metrics</a:t>
            </a:r>
            <a:endParaRPr b="1" sz="16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FAIR, AWRF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2" name="Google Shape;852;p49"/>
          <p:cNvSpPr/>
          <p:nvPr/>
        </p:nvSpPr>
        <p:spPr>
          <a:xfrm>
            <a:off x="51425" y="2771525"/>
            <a:ext cx="2622300" cy="747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Demographic Parity in Sequence</a:t>
            </a:r>
            <a:endParaRPr b="1" sz="16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DP, EED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3" name="Google Shape;853;p49"/>
          <p:cNvSpPr/>
          <p:nvPr/>
        </p:nvSpPr>
        <p:spPr>
          <a:xfrm>
            <a:off x="51425" y="3548725"/>
            <a:ext cx="2622300" cy="765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Equal Opportunity in Sequence</a:t>
            </a:r>
            <a:endParaRPr b="1" sz="16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EUR, RUR, IAA, EER, EEL</a:t>
            </a:r>
            <a:endParaRPr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4" name="Google Shape;85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Directions</a:t>
            </a:r>
            <a:endParaRPr/>
          </a:p>
        </p:txBody>
      </p:sp>
      <p:sp>
        <p:nvSpPr>
          <p:cNvPr id="860" name="Google Shape;860;p50"/>
          <p:cNvSpPr txBox="1"/>
          <p:nvPr>
            <p:ph idx="1" type="body"/>
          </p:nvPr>
        </p:nvSpPr>
        <p:spPr>
          <a:xfrm>
            <a:off x="553350" y="1175588"/>
            <a:ext cx="832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Simulation study to understand the impact of crucial factors in metric implementation.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Incorporating various browsing models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Missing label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Missing or sparse relevance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Ambiguous or multiple group association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Robust, explainable, and efficient metric design</a:t>
            </a:r>
            <a:endParaRPr/>
          </a:p>
        </p:txBody>
      </p:sp>
      <p:sp>
        <p:nvSpPr>
          <p:cNvPr id="861" name="Google Shape;86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51"/>
          <p:cNvGrpSpPr/>
          <p:nvPr/>
        </p:nvGrpSpPr>
        <p:grpSpPr>
          <a:xfrm rot="138577">
            <a:off x="2675330" y="1022896"/>
            <a:ext cx="4536056" cy="2660596"/>
            <a:chOff x="2675273" y="1022920"/>
            <a:chExt cx="4536000" cy="2660563"/>
          </a:xfrm>
        </p:grpSpPr>
        <p:sp>
          <p:nvSpPr>
            <p:cNvPr id="867" name="Google Shape;867;p51"/>
            <p:cNvSpPr/>
            <p:nvPr/>
          </p:nvSpPr>
          <p:spPr>
            <a:xfrm rot="-319562">
              <a:off x="2761704" y="1295060"/>
              <a:ext cx="4363137" cy="2067506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 rot="-10169143">
              <a:off x="3372608" y="3132129"/>
              <a:ext cx="386153" cy="520492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 rot="-900083">
              <a:off x="6091358" y="1064029"/>
              <a:ext cx="386153" cy="520492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51"/>
          <p:cNvSpPr txBox="1"/>
          <p:nvPr>
            <p:ph type="title"/>
          </p:nvPr>
        </p:nvSpPr>
        <p:spPr>
          <a:xfrm rot="-474">
            <a:off x="2753306" y="1945922"/>
            <a:ext cx="43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71" name="Google Shape;87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5388214" y="827775"/>
            <a:ext cx="2759100" cy="2670900"/>
          </a:xfrm>
          <a:prstGeom prst="ellipse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871201" y="827775"/>
            <a:ext cx="2667900" cy="2670900"/>
          </a:xfrm>
          <a:prstGeom prst="ellipse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10311" l="75751" r="6853" t="40771"/>
          <a:stretch/>
        </p:blipFill>
        <p:spPr>
          <a:xfrm>
            <a:off x="2536206" y="1140042"/>
            <a:ext cx="416220" cy="7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612" y="1031262"/>
            <a:ext cx="849491" cy="839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5">
            <a:alphaModFix/>
          </a:blip>
          <a:srcRect b="0" l="15853" r="0" t="13934"/>
          <a:stretch/>
        </p:blipFill>
        <p:spPr>
          <a:xfrm>
            <a:off x="2626169" y="2090796"/>
            <a:ext cx="511346" cy="56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6">
            <a:alphaModFix/>
          </a:blip>
          <a:srcRect b="0" l="0" r="0" t="11363"/>
          <a:stretch/>
        </p:blipFill>
        <p:spPr>
          <a:xfrm>
            <a:off x="6138139" y="1046104"/>
            <a:ext cx="680501" cy="67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5987" y="1319648"/>
            <a:ext cx="680498" cy="5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 rotWithShape="1">
          <a:blip r:embed="rId8">
            <a:alphaModFix/>
          </a:blip>
          <a:srcRect b="0" l="5777" r="14305" t="0"/>
          <a:stretch/>
        </p:blipFill>
        <p:spPr>
          <a:xfrm>
            <a:off x="5646633" y="1866256"/>
            <a:ext cx="604301" cy="70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9">
            <a:alphaModFix/>
          </a:blip>
          <a:srcRect b="12583" l="8732" r="3154" t="5227"/>
          <a:stretch/>
        </p:blipFill>
        <p:spPr>
          <a:xfrm>
            <a:off x="6427650" y="2792943"/>
            <a:ext cx="680499" cy="53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85023" y="2181077"/>
            <a:ext cx="680500" cy="44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34366" y="2050179"/>
            <a:ext cx="531447" cy="641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12">
            <a:alphaModFix/>
          </a:blip>
          <a:srcRect b="0" l="5855" r="0" t="0"/>
          <a:stretch/>
        </p:blipFill>
        <p:spPr>
          <a:xfrm>
            <a:off x="2114811" y="2638021"/>
            <a:ext cx="511350" cy="5504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3597577" y="1606094"/>
            <a:ext cx="1732200" cy="370800"/>
          </a:xfrm>
          <a:prstGeom prst="homePlate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Provider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30" name="Google Shape;130;p17"/>
          <p:cNvSpPr/>
          <p:nvPr/>
        </p:nvSpPr>
        <p:spPr>
          <a:xfrm rot="10800000">
            <a:off x="3597606" y="2329430"/>
            <a:ext cx="1732200" cy="353400"/>
          </a:xfrm>
          <a:prstGeom prst="homePlate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878836" y="2282597"/>
            <a:ext cx="11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Consumer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275" y="49650"/>
            <a:ext cx="3259100" cy="37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47340" l="0" r="19426" t="0"/>
          <a:stretch/>
        </p:blipFill>
        <p:spPr>
          <a:xfrm>
            <a:off x="81425" y="3357575"/>
            <a:ext cx="6217974" cy="15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125" y="154700"/>
            <a:ext cx="4701302" cy="268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71642" l="0" r="0" t="0"/>
          <a:stretch/>
        </p:blipFill>
        <p:spPr>
          <a:xfrm>
            <a:off x="1079275" y="2730975"/>
            <a:ext cx="5896426" cy="21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4">
            <a:alphaModFix/>
          </a:blip>
          <a:srcRect b="67902" l="0" r="0" t="0"/>
          <a:stretch/>
        </p:blipFill>
        <p:spPr>
          <a:xfrm>
            <a:off x="41800" y="258475"/>
            <a:ext cx="4315050" cy="19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5">
            <a:alphaModFix/>
          </a:blip>
          <a:srcRect b="62724" l="0" r="0" t="0"/>
          <a:stretch/>
        </p:blipFill>
        <p:spPr>
          <a:xfrm>
            <a:off x="4487225" y="258475"/>
            <a:ext cx="4606076" cy="22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0" y="871200"/>
            <a:ext cx="3504475" cy="3889451"/>
          </a:xfrm>
          <a:prstGeom prst="rect">
            <a:avLst/>
          </a:prstGeom>
          <a:noFill/>
          <a:ln>
            <a:noFill/>
          </a:ln>
          <a:effectLst>
            <a:outerShdw blurRad="985838" rotWithShape="0" algn="bl" dir="6660000" dist="228600">
              <a:srgbClr val="000000">
                <a:alpha val="34000"/>
              </a:srgbClr>
            </a:outerShdw>
          </a:effectLst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900" y="97075"/>
            <a:ext cx="3387475" cy="363205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23825">
              <a:srgbClr val="000000">
                <a:alpha val="50000"/>
              </a:srgbClr>
            </a:outerShdw>
          </a:effectLst>
        </p:spPr>
      </p:pic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600" y="192150"/>
            <a:ext cx="3949549" cy="4481576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61925">
              <a:srgbClr val="000000">
                <a:alpha val="50000"/>
              </a:srgbClr>
            </a:outerShdw>
          </a:effectLst>
        </p:spPr>
      </p:pic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95959"/>
                </a:solidFill>
              </a:rPr>
              <a:t>‹#›</a:t>
            </a:fld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720000" y="1073675"/>
            <a:ext cx="281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</a:t>
            </a:r>
            <a:endParaRPr sz="3100"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720000" y="2067113"/>
            <a:ext cx="8424000" cy="22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Difficult to define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Domain dependent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Systematic and unfair discrimination against certain </a:t>
            </a:r>
            <a:r>
              <a:rPr b="1" lang="en"/>
              <a:t>individual </a:t>
            </a:r>
            <a:r>
              <a:rPr lang="en"/>
              <a:t>or </a:t>
            </a:r>
            <a:r>
              <a:rPr b="1" lang="en"/>
              <a:t>group</a:t>
            </a:r>
            <a:r>
              <a:rPr lang="en"/>
              <a:t> entities by denying opportunity and assigning unfair outcomes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Group (Sensitive Attributes) and Individual Fairness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6204716" y="1699719"/>
            <a:ext cx="507223" cy="48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6204719" y="3380781"/>
            <a:ext cx="507223" cy="489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2"/>
          <p:cNvCxnSpPr/>
          <p:nvPr/>
        </p:nvCxnSpPr>
        <p:spPr>
          <a:xfrm>
            <a:off x="6858465" y="1322423"/>
            <a:ext cx="4800" cy="21063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6204716" y="598638"/>
            <a:ext cx="507223" cy="48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6204716" y="1146032"/>
            <a:ext cx="507223" cy="48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6204716" y="2247123"/>
            <a:ext cx="507223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6204716" y="2824237"/>
            <a:ext cx="507223" cy="49159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6908029" y="598637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1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6908029" y="1149183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2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6908029" y="1662798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3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8" name="Google Shape;178;p22"/>
          <p:cNvSpPr txBox="1"/>
          <p:nvPr/>
        </p:nvSpPr>
        <p:spPr>
          <a:xfrm>
            <a:off x="6908029" y="2231327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4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6908029" y="2799865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5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6908029" y="3368403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6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050" y="3053288"/>
            <a:ext cx="1690625" cy="13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1045500" y="1205438"/>
            <a:ext cx="1801500" cy="40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1919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User Request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descr="Gears" id="183" name="Google Shape;1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7322" y="1051950"/>
            <a:ext cx="742964" cy="88509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4" name="Google Shape;184;p22"/>
          <p:cNvCxnSpPr>
            <a:stCxn id="181" idx="0"/>
            <a:endCxn id="182" idx="2"/>
          </p:cNvCxnSpPr>
          <p:nvPr/>
        </p:nvCxnSpPr>
        <p:spPr>
          <a:xfrm flipH="1" rot="10800000">
            <a:off x="1927362" y="1605788"/>
            <a:ext cx="18900" cy="14475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2"/>
          <p:cNvCxnSpPr>
            <a:stCxn id="182" idx="3"/>
          </p:cNvCxnSpPr>
          <p:nvPr/>
        </p:nvCxnSpPr>
        <p:spPr>
          <a:xfrm flipH="1" rot="10800000">
            <a:off x="2847000" y="1401638"/>
            <a:ext cx="1092900" cy="39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2"/>
          <p:cNvCxnSpPr/>
          <p:nvPr/>
        </p:nvCxnSpPr>
        <p:spPr>
          <a:xfrm>
            <a:off x="4710287" y="1404498"/>
            <a:ext cx="944100" cy="21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2"/>
          <p:cNvCxnSpPr/>
          <p:nvPr/>
        </p:nvCxnSpPr>
        <p:spPr>
          <a:xfrm flipH="1">
            <a:off x="3252525" y="2634263"/>
            <a:ext cx="2789100" cy="8376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2"/>
          <p:cNvCxnSpPr/>
          <p:nvPr/>
        </p:nvCxnSpPr>
        <p:spPr>
          <a:xfrm flipH="1" rot="10800000">
            <a:off x="3442225" y="3037213"/>
            <a:ext cx="2631000" cy="7980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2"/>
          <p:cNvSpPr txBox="1"/>
          <p:nvPr/>
        </p:nvSpPr>
        <p:spPr>
          <a:xfrm rot="-1042447">
            <a:off x="3649648" y="2642177"/>
            <a:ext cx="1378388" cy="4001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Exposure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 rot="-993211">
            <a:off x="3994181" y="3504892"/>
            <a:ext cx="1378326" cy="400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Attention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5899425" y="4007663"/>
            <a:ext cx="13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Ranked Items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621600" y="4407863"/>
            <a:ext cx="24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4E78"/>
                </a:solidFill>
                <a:latin typeface="Livvic Medium"/>
                <a:ea typeface="Livvic Medium"/>
                <a:cs typeface="Livvic Medium"/>
                <a:sym typeface="Livvic Medium"/>
              </a:rPr>
              <a:t>Consumer</a:t>
            </a:r>
            <a:endParaRPr>
              <a:solidFill>
                <a:srgbClr val="124E78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6">
            <a:alphaModFix/>
          </a:blip>
          <a:srcRect b="54060" l="66843" r="4269" t="15898"/>
          <a:stretch/>
        </p:blipFill>
        <p:spPr>
          <a:xfrm>
            <a:off x="7478200" y="3326797"/>
            <a:ext cx="507225" cy="4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6">
            <a:alphaModFix/>
          </a:blip>
          <a:srcRect b="54060" l="35414" r="35700" t="15898"/>
          <a:stretch/>
        </p:blipFill>
        <p:spPr>
          <a:xfrm>
            <a:off x="7478200" y="1162205"/>
            <a:ext cx="507225" cy="4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6">
            <a:alphaModFix/>
          </a:blip>
          <a:srcRect b="16219" l="3980" r="67132" t="53738"/>
          <a:stretch/>
        </p:blipFill>
        <p:spPr>
          <a:xfrm>
            <a:off x="7478200" y="1694532"/>
            <a:ext cx="507225" cy="4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6">
            <a:alphaModFix/>
          </a:blip>
          <a:srcRect b="16219" l="34947" r="35010" t="53738"/>
          <a:stretch/>
        </p:blipFill>
        <p:spPr>
          <a:xfrm>
            <a:off x="7478200" y="2253897"/>
            <a:ext cx="507225" cy="46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6">
            <a:alphaModFix/>
          </a:blip>
          <a:srcRect b="16219" l="67064" r="4049" t="53738"/>
          <a:stretch/>
        </p:blipFill>
        <p:spPr>
          <a:xfrm>
            <a:off x="7478200" y="2794471"/>
            <a:ext cx="507225" cy="4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6">
            <a:alphaModFix/>
          </a:blip>
          <a:srcRect b="54060" l="4392" r="65564" t="15898"/>
          <a:stretch/>
        </p:blipFill>
        <p:spPr>
          <a:xfrm>
            <a:off x="7478200" y="648663"/>
            <a:ext cx="507215" cy="46923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7171500" y="4007663"/>
            <a:ext cx="13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4E78"/>
                </a:solidFill>
                <a:latin typeface="Livvic Medium"/>
                <a:ea typeface="Livvic Medium"/>
                <a:cs typeface="Livvic Medium"/>
                <a:sym typeface="Livvic Medium"/>
              </a:rPr>
              <a:t>Providers</a:t>
            </a:r>
            <a:endParaRPr>
              <a:solidFill>
                <a:srgbClr val="124E78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ok Club Slides for College Infographics by Slidesgo">
  <a:themeElements>
    <a:clrScheme name="Simple Light">
      <a:dk1>
        <a:srgbClr val="FFFFFF"/>
      </a:dk1>
      <a:lt1>
        <a:srgbClr val="F8F1E5"/>
      </a:lt1>
      <a:dk2>
        <a:srgbClr val="C4F6FA"/>
      </a:dk2>
      <a:lt2>
        <a:srgbClr val="F7BCAF"/>
      </a:lt2>
      <a:accent1>
        <a:srgbClr val="8F8688"/>
      </a:accent1>
      <a:accent2>
        <a:srgbClr val="F8D6C0"/>
      </a:accent2>
      <a:accent3>
        <a:srgbClr val="87725D"/>
      </a:accent3>
      <a:accent4>
        <a:srgbClr val="FFFFFF"/>
      </a:accent4>
      <a:accent5>
        <a:srgbClr val="FFFFFF"/>
      </a:accent5>
      <a:accent6>
        <a:srgbClr val="FFFFFF"/>
      </a:accent6>
      <a:hlink>
        <a:srgbClr val="8772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